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99" r:id="rId3"/>
    <p:sldId id="303" r:id="rId4"/>
    <p:sldId id="297" r:id="rId5"/>
    <p:sldId id="300" r:id="rId6"/>
    <p:sldId id="298" r:id="rId7"/>
    <p:sldId id="301" r:id="rId8"/>
    <p:sldId id="261" r:id="rId9"/>
    <p:sldId id="268" r:id="rId10"/>
    <p:sldId id="271" r:id="rId11"/>
    <p:sldId id="260" r:id="rId12"/>
    <p:sldId id="305" r:id="rId13"/>
    <p:sldId id="302" r:id="rId14"/>
    <p:sldId id="264" r:id="rId15"/>
    <p:sldId id="265" r:id="rId16"/>
    <p:sldId id="266" r:id="rId17"/>
    <p:sldId id="267" r:id="rId18"/>
    <p:sldId id="269" r:id="rId19"/>
    <p:sldId id="270" r:id="rId20"/>
    <p:sldId id="272" r:id="rId21"/>
    <p:sldId id="273" r:id="rId22"/>
    <p:sldId id="288" r:id="rId23"/>
    <p:sldId id="295" r:id="rId24"/>
    <p:sldId id="289" r:id="rId25"/>
    <p:sldId id="274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96" r:id="rId38"/>
    <p:sldId id="290" r:id="rId39"/>
    <p:sldId id="291" r:id="rId40"/>
    <p:sldId id="294" r:id="rId41"/>
    <p:sldId id="259" r:id="rId42"/>
    <p:sldId id="262" r:id="rId43"/>
    <p:sldId id="275" r:id="rId44"/>
    <p:sldId id="292" r:id="rId45"/>
    <p:sldId id="293" r:id="rId46"/>
    <p:sldId id="276" r:id="rId47"/>
    <p:sldId id="304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32EFB-5FE2-4E91-BB74-03A6A3E298C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D0325-98B6-485E-A9E7-DE6270C38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0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640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411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501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421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637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63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09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27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14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899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39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249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60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31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B24-292A-4F91-9033-8CC500892F1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FA22-F112-4F84-88ED-18A5DC3420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32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B24-292A-4F91-9033-8CC500892F1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FA22-F112-4F84-88ED-18A5DC3420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0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B24-292A-4F91-9033-8CC500892F1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FA22-F112-4F84-88ED-18A5DC3420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68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B24-292A-4F91-9033-8CC500892F1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FA22-F112-4F84-88ED-18A5DC3420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09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B24-292A-4F91-9033-8CC500892F1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FA22-F112-4F84-88ED-18A5DC3420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69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B24-292A-4F91-9033-8CC500892F1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FA22-F112-4F84-88ED-18A5DC3420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69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B24-292A-4F91-9033-8CC500892F1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FA22-F112-4F84-88ED-18A5DC3420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25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B24-292A-4F91-9033-8CC500892F1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FA22-F112-4F84-88ED-18A5DC3420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B24-292A-4F91-9033-8CC500892F1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FA22-F112-4F84-88ED-18A5DC3420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12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B24-292A-4F91-9033-8CC500892F1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FA22-F112-4F84-88ED-18A5DC3420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56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B24-292A-4F91-9033-8CC500892F1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FA22-F112-4F84-88ED-18A5DC3420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02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62B24-292A-4F91-9033-8CC500892F1C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DFA22-F112-4F84-88ED-18A5DC3420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39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alphatechtechnologies.cz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4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jpe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3" Type="http://schemas.microsoft.com/office/2007/relationships/media" Target="../media/media2.wav"/><Relationship Id="rId21" Type="http://schemas.openxmlformats.org/officeDocument/2006/relationships/image" Target="../media/image1.jpe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notesSlide" Target="../notesSlides/notesSlide11.xm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39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4.jpeg"/><Relationship Id="rId10" Type="http://schemas.openxmlformats.org/officeDocument/2006/relationships/audio" Target="../media/media5.wav"/><Relationship Id="rId19" Type="http://schemas.openxmlformats.org/officeDocument/2006/relationships/slideLayout" Target="../slideLayouts/slideLayout1.xml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2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Relationship Id="rId1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2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Relationship Id="rId1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40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40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41.jp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41.jp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42.pn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7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3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2.jpeg"/><Relationship Id="rId10" Type="http://schemas.openxmlformats.org/officeDocument/2006/relationships/image" Target="../media/image68.jpeg"/><Relationship Id="rId4" Type="http://schemas.openxmlformats.org/officeDocument/2006/relationships/image" Target="../media/image4.jpeg"/><Relationship Id="rId9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3.pn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8.pn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9.png"/><Relationship Id="rId4" Type="http://schemas.openxmlformats.org/officeDocument/2006/relationships/image" Target="../media/image63.png"/><Relationship Id="rId9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jpeg"/><Relationship Id="rId10" Type="http://schemas.openxmlformats.org/officeDocument/2006/relationships/image" Target="../media/image15.jpg"/><Relationship Id="rId4" Type="http://schemas.openxmlformats.org/officeDocument/2006/relationships/image" Target="../media/image2.jpe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4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2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4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4" descr="patic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3103510" y="3309399"/>
            <a:ext cx="72596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/>
              <a:t>ALPHATECH </a:t>
            </a:r>
            <a:r>
              <a:rPr lang="cs-CZ" sz="3600" dirty="0" smtClean="0"/>
              <a:t>TECHNOLOGIES s.r.o. </a:t>
            </a:r>
          </a:p>
          <a:p>
            <a:pPr algn="ctr"/>
            <a:r>
              <a:rPr lang="cs-CZ" sz="2400" dirty="0" err="1"/>
              <a:t>D</a:t>
            </a:r>
            <a:r>
              <a:rPr lang="cs-CZ" sz="2400" dirty="0" err="1" smtClean="0"/>
              <a:t>OOR</a:t>
            </a:r>
            <a:r>
              <a:rPr lang="cs-CZ" sz="2400" dirty="0" smtClean="0"/>
              <a:t> </a:t>
            </a:r>
            <a:r>
              <a:rPr lang="cs-CZ" sz="2400" dirty="0" err="1"/>
              <a:t>ENTRY</a:t>
            </a:r>
            <a:r>
              <a:rPr lang="cs-CZ" sz="2400" dirty="0"/>
              <a:t> </a:t>
            </a:r>
            <a:r>
              <a:rPr lang="cs-CZ" sz="2400" dirty="0" smtClean="0"/>
              <a:t> - </a:t>
            </a:r>
            <a:r>
              <a:rPr lang="cs-CZ" sz="2400" dirty="0" err="1" smtClean="0"/>
              <a:t>DOOR</a:t>
            </a:r>
            <a:r>
              <a:rPr lang="cs-CZ" sz="2400" dirty="0" smtClean="0"/>
              <a:t> </a:t>
            </a:r>
            <a:r>
              <a:rPr lang="cs-CZ" sz="2400" dirty="0" err="1" smtClean="0"/>
              <a:t>INTERCOM</a:t>
            </a:r>
            <a:r>
              <a:rPr lang="cs-CZ" sz="2400" dirty="0" smtClean="0"/>
              <a:t> SOLUTIONS</a:t>
            </a:r>
          </a:p>
          <a:p>
            <a:pPr algn="ctr"/>
            <a:r>
              <a:rPr lang="cs-CZ" sz="3600" dirty="0" smtClean="0"/>
              <a:t>A-</a:t>
            </a:r>
            <a:r>
              <a:rPr lang="cs-CZ" sz="3600" dirty="0" err="1" smtClean="0"/>
              <a:t>VarioBell</a:t>
            </a:r>
            <a:r>
              <a:rPr lang="cs-CZ" sz="3600" dirty="0" smtClean="0"/>
              <a:t> </a:t>
            </a:r>
            <a:r>
              <a:rPr lang="cs-CZ" sz="3600" dirty="0" err="1" smtClean="0"/>
              <a:t>Door</a:t>
            </a:r>
            <a:r>
              <a:rPr lang="cs-CZ" sz="3600" dirty="0" smtClean="0"/>
              <a:t> </a:t>
            </a:r>
            <a:r>
              <a:rPr lang="cs-CZ" sz="3600" dirty="0" err="1" smtClean="0"/>
              <a:t>Entry</a:t>
            </a:r>
            <a:r>
              <a:rPr lang="cs-CZ" sz="3600" dirty="0" smtClean="0"/>
              <a:t> </a:t>
            </a:r>
            <a:r>
              <a:rPr lang="cs-CZ" sz="3600" dirty="0" err="1" smtClean="0"/>
              <a:t>Phone</a:t>
            </a:r>
            <a:r>
              <a:rPr lang="cs-CZ" sz="3600" dirty="0" smtClean="0"/>
              <a:t> </a:t>
            </a:r>
          </a:p>
          <a:p>
            <a:pPr algn="ctr"/>
            <a:r>
              <a:rPr lang="cs-CZ" sz="1600" dirty="0"/>
              <a:t>P</a:t>
            </a:r>
            <a:r>
              <a:rPr lang="cs-CZ" sz="1600" dirty="0" smtClean="0"/>
              <a:t>art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VarioBell</a:t>
            </a:r>
            <a:r>
              <a:rPr lang="cs-CZ" sz="1600" dirty="0"/>
              <a:t> </a:t>
            </a:r>
            <a:r>
              <a:rPr lang="cs-CZ" sz="1600" dirty="0" err="1"/>
              <a:t>family</a:t>
            </a:r>
            <a:r>
              <a:rPr lang="cs-CZ" sz="1600" dirty="0"/>
              <a:t> </a:t>
            </a:r>
            <a:r>
              <a:rPr lang="cs-CZ" sz="1600" dirty="0" smtClean="0"/>
              <a:t>– analog</a:t>
            </a:r>
            <a:r>
              <a:rPr lang="cs-CZ" sz="1600" dirty="0"/>
              <a:t>, GSM </a:t>
            </a:r>
            <a:r>
              <a:rPr lang="cs-CZ" sz="1600" dirty="0" smtClean="0"/>
              <a:t>and </a:t>
            </a:r>
            <a:r>
              <a:rPr lang="cs-CZ" sz="1600" dirty="0" err="1"/>
              <a:t>SIP</a:t>
            </a:r>
            <a:r>
              <a:rPr lang="cs-CZ" sz="1600" dirty="0"/>
              <a:t> VoIP </a:t>
            </a:r>
            <a:r>
              <a:rPr lang="cs-CZ" sz="1600" dirty="0" smtClean="0"/>
              <a:t>audio – video </a:t>
            </a:r>
            <a:r>
              <a:rPr lang="cs-CZ" sz="1600" dirty="0" err="1" smtClean="0"/>
              <a:t>systems</a:t>
            </a:r>
            <a:endParaRPr lang="cs-CZ" sz="1600" dirty="0" smtClean="0"/>
          </a:p>
          <a:p>
            <a:pPr algn="ctr"/>
            <a:r>
              <a:rPr lang="cs-CZ" sz="1600" dirty="0" err="1" smtClean="0">
                <a:hlinkClick r:id="rId5"/>
              </a:rPr>
              <a:t>www.alphatechtechnologies.cz</a:t>
            </a:r>
            <a:endParaRPr lang="cs-CZ" sz="1600" dirty="0" smtClean="0"/>
          </a:p>
          <a:p>
            <a:pPr algn="ctr"/>
            <a:r>
              <a:rPr lang="cs-CZ" sz="1600" dirty="0" smtClean="0"/>
              <a:t>Made in Czech Republic, EU</a:t>
            </a:r>
            <a:endParaRPr lang="cs-CZ" sz="1600" dirty="0"/>
          </a:p>
          <a:p>
            <a:pPr algn="ctr"/>
            <a:endParaRPr lang="cs-CZ" sz="3600" dirty="0" smtClean="0"/>
          </a:p>
        </p:txBody>
      </p:sp>
      <p:pic>
        <p:nvPicPr>
          <p:cNvPr id="10" name="Picture 2" descr="http://www.telsyco.cz/assets/photos/fullsize/_uploaded_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3873" y="1628800"/>
            <a:ext cx="2842549" cy="1238940"/>
          </a:xfrm>
          <a:prstGeom prst="rect">
            <a:avLst/>
          </a:prstGeom>
          <a:noFill/>
        </p:spPr>
      </p:pic>
      <p:pic>
        <p:nvPicPr>
          <p:cNvPr id="7" name="Picture 3" descr="logo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9" y="3286170"/>
            <a:ext cx="3027042" cy="200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8072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atic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703389" y="3749646"/>
            <a:ext cx="8507742" cy="130495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1703389" y="1210635"/>
            <a:ext cx="2447926" cy="2146929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3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4448946" y="1372810"/>
            <a:ext cx="6663191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dirty="0" err="1" smtClean="0">
                <a:latin typeface="+mj-lt"/>
              </a:rPr>
              <a:t>Remotely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accessible</a:t>
            </a:r>
            <a:r>
              <a:rPr lang="cs-CZ" sz="1600" dirty="0" smtClean="0">
                <a:latin typeface="+mj-lt"/>
              </a:rPr>
              <a:t>, </a:t>
            </a:r>
            <a:r>
              <a:rPr lang="cs-CZ" sz="1600" dirty="0" err="1" smtClean="0">
                <a:latin typeface="+mj-lt"/>
              </a:rPr>
              <a:t>therefore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easy</a:t>
            </a:r>
            <a:r>
              <a:rPr lang="cs-CZ" sz="1600" dirty="0" smtClean="0">
                <a:latin typeface="+mj-lt"/>
              </a:rPr>
              <a:t> to </a:t>
            </a:r>
            <a:r>
              <a:rPr lang="cs-CZ" sz="1600" dirty="0" err="1" smtClean="0">
                <a:latin typeface="+mj-lt"/>
              </a:rPr>
              <a:t>control</a:t>
            </a:r>
            <a:r>
              <a:rPr lang="en-US" sz="1600" dirty="0" smtClean="0">
                <a:latin typeface="+mj-lt"/>
              </a:rPr>
              <a:t> system</a:t>
            </a:r>
            <a:endParaRPr lang="en-US" sz="1600" dirty="0">
              <a:latin typeface="+mj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+mj-lt"/>
              </a:rPr>
              <a:t>Remote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opening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of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door</a:t>
            </a:r>
            <a:r>
              <a:rPr lang="cs-CZ" dirty="0" smtClean="0">
                <a:latin typeface="+mj-lt"/>
              </a:rPr>
              <a:t> / </a:t>
            </a:r>
            <a:r>
              <a:rPr lang="cs-CZ" dirty="0" err="1" smtClean="0">
                <a:latin typeface="+mj-lt"/>
              </a:rPr>
              <a:t>gate</a:t>
            </a:r>
            <a:endParaRPr lang="cs-CZ" dirty="0" smtClean="0">
              <a:latin typeface="+mj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+mj-lt"/>
              </a:rPr>
              <a:t>Activate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the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relay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contacts</a:t>
            </a:r>
            <a:r>
              <a:rPr lang="cs-CZ" dirty="0" smtClean="0">
                <a:latin typeface="+mj-lt"/>
              </a:rPr>
              <a:t> via </a:t>
            </a:r>
            <a:r>
              <a:rPr lang="cs-CZ" dirty="0" err="1" smtClean="0">
                <a:latin typeface="+mj-lt"/>
              </a:rPr>
              <a:t>DTMF</a:t>
            </a:r>
            <a:r>
              <a:rPr lang="cs-CZ" dirty="0" smtClean="0">
                <a:latin typeface="+mj-lt"/>
              </a:rPr>
              <a:t> 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sz="1400" dirty="0" err="1" smtClean="0">
                <a:latin typeface="+mj-lt"/>
              </a:rPr>
              <a:t>From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your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analogue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desk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phone</a:t>
            </a:r>
            <a:r>
              <a:rPr lang="cs-CZ" sz="1400" dirty="0" smtClean="0">
                <a:latin typeface="+mj-lt"/>
              </a:rPr>
              <a:t> (</a:t>
            </a:r>
            <a:r>
              <a:rPr lang="cs-CZ" sz="1400" dirty="0" err="1" smtClean="0">
                <a:latin typeface="+mj-lt"/>
              </a:rPr>
              <a:t>extension</a:t>
            </a:r>
            <a:r>
              <a:rPr lang="cs-CZ" sz="1400" dirty="0" smtClean="0">
                <a:latin typeface="+mj-lt"/>
              </a:rPr>
              <a:t> line </a:t>
            </a:r>
            <a:r>
              <a:rPr lang="cs-CZ" sz="1400" dirty="0" err="1" smtClean="0">
                <a:latin typeface="+mj-lt"/>
              </a:rPr>
              <a:t>of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PBX</a:t>
            </a:r>
            <a:r>
              <a:rPr lang="cs-CZ" sz="1400" dirty="0" smtClean="0">
                <a:latin typeface="+mj-lt"/>
              </a:rPr>
              <a:t>)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sz="1400" dirty="0" err="1" smtClean="0">
                <a:latin typeface="+mj-lt"/>
              </a:rPr>
              <a:t>From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your</a:t>
            </a:r>
            <a:r>
              <a:rPr lang="cs-CZ" sz="1400" dirty="0" smtClean="0">
                <a:latin typeface="+mj-lt"/>
              </a:rPr>
              <a:t> mobile </a:t>
            </a:r>
            <a:r>
              <a:rPr lang="cs-CZ" sz="1400" dirty="0" err="1" smtClean="0">
                <a:latin typeface="+mj-lt"/>
              </a:rPr>
              <a:t>phone</a:t>
            </a:r>
            <a:r>
              <a:rPr lang="cs-CZ" sz="1400" dirty="0" smtClean="0">
                <a:latin typeface="+mj-lt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+mj-lt"/>
              </a:rPr>
              <a:t> </a:t>
            </a:r>
            <a:endParaRPr lang="cs-CZ" sz="2000" dirty="0" smtClean="0"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cs-CZ" sz="2000" dirty="0" smtClean="0">
                <a:latin typeface="+mj-lt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cs-CZ" sz="2000" dirty="0">
              <a:latin typeface="+mj-lt"/>
            </a:endParaRPr>
          </a:p>
        </p:txBody>
      </p:sp>
      <p:pic>
        <p:nvPicPr>
          <p:cNvPr id="21" name="Obrázek 20" descr="GBD-0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07" y="3916348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ázek 21" descr="GBD-0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67" y="3929727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 descr="GBD-0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157" y="3922424"/>
            <a:ext cx="957580" cy="98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 descr="GBD5-mo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43" y="3936283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 descr="GBD10-mod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04" y="3936283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ek 25" descr="GBDKey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65" y="3939458"/>
            <a:ext cx="964565" cy="9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ek 26" descr="C:\Users\Černoušek\Desktop\window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843" y="3933181"/>
            <a:ext cx="987425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ek 27" descr="C:\Users\Černoušek\Desktop\blind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210" y="3925301"/>
            <a:ext cx="986155" cy="97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42" y="1267331"/>
            <a:ext cx="511193" cy="511692"/>
          </a:xfrm>
          <a:prstGeom prst="rect">
            <a:avLst/>
          </a:prstGeom>
        </p:spPr>
      </p:pic>
      <p:pic>
        <p:nvPicPr>
          <p:cNvPr id="30" name="obrázek 12" descr="Windows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31429" y="1882436"/>
            <a:ext cx="644817" cy="57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69" y="1279675"/>
            <a:ext cx="1100550" cy="2008848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438" y="1456978"/>
            <a:ext cx="1557261" cy="7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2944260"/>
            <a:ext cx="10546492" cy="2890066"/>
          </a:xfrm>
        </p:spPr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r>
              <a:rPr lang="cs-CZ" dirty="0" err="1" smtClean="0"/>
              <a:t>LEDs</a:t>
            </a:r>
            <a:r>
              <a:rPr lang="cs-CZ" dirty="0" smtClean="0"/>
              <a:t> label</a:t>
            </a:r>
          </a:p>
          <a:p>
            <a:pPr lvl="1"/>
            <a:r>
              <a:rPr lang="cs-CZ" sz="1800" dirty="0" smtClean="0"/>
              <a:t>Part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each</a:t>
            </a:r>
            <a:r>
              <a:rPr lang="cs-CZ" sz="1800" dirty="0" smtClean="0"/>
              <a:t> </a:t>
            </a:r>
            <a:r>
              <a:rPr lang="cs-CZ" sz="1800" dirty="0" err="1" smtClean="0"/>
              <a:t>main</a:t>
            </a:r>
            <a:r>
              <a:rPr lang="cs-CZ" sz="1800" dirty="0" smtClean="0"/>
              <a:t> module</a:t>
            </a:r>
          </a:p>
          <a:p>
            <a:r>
              <a:rPr lang="cs-CZ" sz="2200" dirty="0" err="1" smtClean="0"/>
              <a:t>Acoustic</a:t>
            </a:r>
            <a:r>
              <a:rPr lang="cs-CZ" sz="2200" dirty="0" smtClean="0"/>
              <a:t> </a:t>
            </a:r>
            <a:r>
              <a:rPr lang="cs-CZ" sz="2200" dirty="0" err="1" smtClean="0"/>
              <a:t>sound</a:t>
            </a:r>
            <a:r>
              <a:rPr lang="cs-CZ" sz="2200" dirty="0" smtClean="0"/>
              <a:t> </a:t>
            </a:r>
            <a:r>
              <a:rPr lang="cs-CZ" sz="2200" dirty="0" err="1" smtClean="0"/>
              <a:t>signallization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status</a:t>
            </a:r>
          </a:p>
          <a:p>
            <a:pPr lvl="1"/>
            <a:r>
              <a:rPr lang="cs-CZ" sz="1800" dirty="0" smtClean="0"/>
              <a:t>Analog by </a:t>
            </a:r>
            <a:r>
              <a:rPr lang="cs-CZ" sz="1800" dirty="0" err="1" smtClean="0"/>
              <a:t>beeping</a:t>
            </a:r>
            <a:r>
              <a:rPr lang="cs-CZ" sz="1800" dirty="0" smtClean="0"/>
              <a:t> </a:t>
            </a:r>
            <a:r>
              <a:rPr lang="cs-CZ" sz="1800" dirty="0" err="1" smtClean="0"/>
              <a:t>sounds</a:t>
            </a:r>
            <a:endParaRPr lang="cs-CZ" sz="1800" dirty="0" smtClean="0"/>
          </a:p>
          <a:p>
            <a:pPr lvl="2"/>
            <a:r>
              <a:rPr lang="cs-CZ" sz="1400" dirty="0" err="1" smtClean="0"/>
              <a:t>Optionally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</a:t>
            </a:r>
            <a:r>
              <a:rPr lang="cs-CZ" sz="1400" dirty="0" err="1" smtClean="0"/>
              <a:t>projects</a:t>
            </a:r>
            <a:r>
              <a:rPr lang="cs-CZ" sz="1400" dirty="0" smtClean="0"/>
              <a:t> by </a:t>
            </a:r>
            <a:r>
              <a:rPr lang="cs-CZ" sz="1400" dirty="0" err="1" smtClean="0"/>
              <a:t>voice</a:t>
            </a:r>
            <a:r>
              <a:rPr lang="cs-CZ" sz="1400" dirty="0" smtClean="0"/>
              <a:t> </a:t>
            </a:r>
            <a:r>
              <a:rPr lang="cs-CZ" sz="1400" dirty="0" err="1" smtClean="0"/>
              <a:t>messages</a:t>
            </a:r>
            <a:endParaRPr lang="cs-CZ" sz="1400" dirty="0" smtClean="0"/>
          </a:p>
          <a:p>
            <a:pPr lvl="2"/>
            <a:r>
              <a:rPr lang="cs-CZ" sz="1400" dirty="0" err="1" smtClean="0"/>
              <a:t>Optional</a:t>
            </a:r>
            <a:r>
              <a:rPr lang="cs-CZ" sz="1400" dirty="0" smtClean="0"/>
              <a:t> </a:t>
            </a:r>
            <a:r>
              <a:rPr lang="cs-CZ" sz="1400" dirty="0" err="1" smtClean="0"/>
              <a:t>add</a:t>
            </a:r>
            <a:r>
              <a:rPr lang="cs-CZ" sz="1400" dirty="0" smtClean="0"/>
              <a:t>-on </a:t>
            </a:r>
            <a:r>
              <a:rPr lang="cs-CZ" sz="1400" dirty="0" err="1" smtClean="0"/>
              <a:t>voice</a:t>
            </a:r>
            <a:r>
              <a:rPr lang="cs-CZ" sz="1400" dirty="0" smtClean="0"/>
              <a:t> module </a:t>
            </a:r>
            <a:r>
              <a:rPr lang="cs-CZ" sz="1400" dirty="0" err="1" smtClean="0"/>
              <a:t>required</a:t>
            </a:r>
            <a:r>
              <a:rPr lang="cs-CZ" sz="1400" dirty="0" smtClean="0"/>
              <a:t> </a:t>
            </a:r>
          </a:p>
          <a:p>
            <a:pPr lvl="1"/>
            <a:r>
              <a:rPr lang="cs-CZ" sz="1800" dirty="0" smtClean="0"/>
              <a:t>GSM by </a:t>
            </a:r>
            <a:r>
              <a:rPr lang="cs-CZ" sz="1800" dirty="0" err="1" smtClean="0"/>
              <a:t>voice</a:t>
            </a:r>
            <a:r>
              <a:rPr lang="cs-CZ" sz="1800" dirty="0" smtClean="0"/>
              <a:t> </a:t>
            </a:r>
            <a:r>
              <a:rPr lang="cs-CZ" sz="1800" dirty="0" err="1" smtClean="0"/>
              <a:t>messages</a:t>
            </a:r>
            <a:endParaRPr lang="cs-CZ" sz="1800" dirty="0" smtClean="0"/>
          </a:p>
          <a:p>
            <a:pPr lvl="1"/>
            <a:r>
              <a:rPr lang="cs-CZ" sz="1800" dirty="0" smtClean="0"/>
              <a:t>IP by </a:t>
            </a:r>
            <a:r>
              <a:rPr lang="cs-CZ" sz="1800" dirty="0" err="1" smtClean="0"/>
              <a:t>voice</a:t>
            </a:r>
            <a:r>
              <a:rPr lang="cs-CZ" sz="1800" dirty="0" smtClean="0"/>
              <a:t> </a:t>
            </a:r>
            <a:r>
              <a:rPr lang="cs-CZ" sz="1800" dirty="0" err="1" smtClean="0"/>
              <a:t>messages</a:t>
            </a:r>
            <a:endParaRPr lang="cs-CZ" sz="1800" dirty="0" smtClean="0"/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LEDs</a:t>
            </a:r>
            <a:r>
              <a:rPr lang="cs-CZ" dirty="0" smtClean="0"/>
              <a:t> label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optional</a:t>
            </a:r>
            <a:r>
              <a:rPr lang="cs-CZ" dirty="0" smtClean="0"/>
              <a:t> </a:t>
            </a:r>
            <a:r>
              <a:rPr lang="cs-CZ" dirty="0" err="1" smtClean="0"/>
              <a:t>hearing</a:t>
            </a:r>
            <a:r>
              <a:rPr lang="cs-CZ" dirty="0" smtClean="0"/>
              <a:t> </a:t>
            </a:r>
            <a:r>
              <a:rPr lang="cs-CZ" dirty="0" err="1" smtClean="0"/>
              <a:t>impaired</a:t>
            </a:r>
            <a:r>
              <a:rPr lang="cs-CZ" dirty="0" smtClean="0"/>
              <a:t> </a:t>
            </a:r>
            <a:r>
              <a:rPr lang="cs-CZ" dirty="0" err="1" smtClean="0"/>
              <a:t>loop</a:t>
            </a:r>
            <a:endParaRPr lang="cs-CZ" dirty="0" smtClean="0"/>
          </a:p>
          <a:p>
            <a:pPr lvl="2"/>
            <a:r>
              <a:rPr lang="cs-CZ" sz="1600" dirty="0" smtClean="0"/>
              <a:t>Status </a:t>
            </a:r>
            <a:r>
              <a:rPr lang="cs-CZ" sz="1600" dirty="0" err="1" smtClean="0"/>
              <a:t>LEDs</a:t>
            </a:r>
            <a:r>
              <a:rPr lang="cs-CZ" sz="1600" dirty="0" smtClean="0"/>
              <a:t> </a:t>
            </a:r>
            <a:r>
              <a:rPr lang="cs-CZ" sz="1600" dirty="0" err="1" smtClean="0"/>
              <a:t>window</a:t>
            </a:r>
            <a:r>
              <a:rPr lang="cs-CZ" sz="1600" dirty="0" smtClean="0"/>
              <a:t> – call in </a:t>
            </a:r>
            <a:r>
              <a:rPr lang="cs-CZ" sz="1600" dirty="0" err="1" smtClean="0"/>
              <a:t>progress</a:t>
            </a:r>
            <a:r>
              <a:rPr lang="cs-CZ" sz="1600" dirty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ringing</a:t>
            </a:r>
            <a:r>
              <a:rPr lang="cs-CZ" sz="1600" dirty="0" smtClean="0"/>
              <a:t>), call </a:t>
            </a:r>
            <a:r>
              <a:rPr lang="cs-CZ" sz="1600" dirty="0" err="1" smtClean="0"/>
              <a:t>active</a:t>
            </a:r>
            <a:r>
              <a:rPr lang="cs-CZ" sz="1600" dirty="0" smtClean="0"/>
              <a:t>, </a:t>
            </a:r>
            <a:r>
              <a:rPr lang="cs-CZ" sz="1600" dirty="0" err="1" smtClean="0"/>
              <a:t>door</a:t>
            </a:r>
            <a:r>
              <a:rPr lang="cs-CZ" sz="1600" dirty="0" smtClean="0"/>
              <a:t> open, doorphone </a:t>
            </a:r>
            <a:r>
              <a:rPr lang="cs-CZ" sz="1600" dirty="0" err="1" smtClean="0"/>
              <a:t>active</a:t>
            </a:r>
            <a:r>
              <a:rPr lang="cs-CZ" sz="1600" dirty="0" smtClean="0"/>
              <a:t> (line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picked</a:t>
            </a:r>
            <a:r>
              <a:rPr lang="cs-CZ" sz="1600" dirty="0" smtClean="0"/>
              <a:t> up)</a:t>
            </a:r>
          </a:p>
          <a:p>
            <a:pPr lvl="3"/>
            <a:r>
              <a:rPr lang="cs-CZ" sz="1400" dirty="0" err="1" smtClean="0"/>
              <a:t>Hearing</a:t>
            </a:r>
            <a:r>
              <a:rPr lang="cs-CZ" sz="1400" dirty="0" smtClean="0"/>
              <a:t> </a:t>
            </a:r>
            <a:r>
              <a:rPr lang="cs-CZ" sz="1400" dirty="0" err="1" smtClean="0"/>
              <a:t>impaired</a:t>
            </a:r>
            <a:r>
              <a:rPr lang="cs-CZ" sz="1400" dirty="0" smtClean="0"/>
              <a:t> </a:t>
            </a:r>
            <a:r>
              <a:rPr lang="cs-CZ" sz="1400" dirty="0" err="1" smtClean="0"/>
              <a:t>friendly</a:t>
            </a:r>
            <a:r>
              <a:rPr lang="cs-CZ" sz="1400" dirty="0" smtClean="0"/>
              <a:t> </a:t>
            </a:r>
            <a:r>
              <a:rPr lang="cs-CZ" sz="1400" dirty="0" err="1" smtClean="0"/>
              <a:t>system</a:t>
            </a:r>
            <a:r>
              <a:rPr lang="cs-CZ" sz="1400" dirty="0" smtClean="0"/>
              <a:t> – </a:t>
            </a:r>
            <a:r>
              <a:rPr lang="cs-CZ" sz="1400" dirty="0" err="1" smtClean="0"/>
              <a:t>optional</a:t>
            </a:r>
            <a:r>
              <a:rPr lang="cs-CZ" sz="1400" dirty="0" smtClean="0"/>
              <a:t> audio-</a:t>
            </a:r>
            <a:r>
              <a:rPr lang="cs-CZ" sz="1400" dirty="0" err="1" smtClean="0"/>
              <a:t>induction</a:t>
            </a:r>
            <a:r>
              <a:rPr lang="cs-CZ" sz="1400" dirty="0" smtClean="0"/>
              <a:t> </a:t>
            </a:r>
            <a:r>
              <a:rPr lang="cs-CZ" sz="1400" dirty="0" err="1" smtClean="0"/>
              <a:t>loop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</a:t>
            </a:r>
            <a:r>
              <a:rPr lang="cs-CZ" sz="1400" dirty="0" err="1" smtClean="0"/>
              <a:t>speaker</a:t>
            </a:r>
            <a:endParaRPr lang="cs-CZ" sz="1400" dirty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82" y="1208357"/>
            <a:ext cx="763363" cy="1702882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68" y="1209316"/>
            <a:ext cx="667109" cy="1702882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2" y="1214209"/>
            <a:ext cx="624002" cy="1664008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024" y="4871987"/>
            <a:ext cx="680373" cy="68103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04" y="1213339"/>
            <a:ext cx="7137593" cy="335402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19928" y="876364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</a:t>
            </a:r>
            <a:r>
              <a:rPr lang="cs-CZ" dirty="0" err="1" smtClean="0"/>
              <a:t>ringing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640535" y="885491"/>
            <a:ext cx="133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</a:t>
            </a:r>
            <a:r>
              <a:rPr lang="cs-CZ" dirty="0" err="1" smtClean="0"/>
              <a:t>active</a:t>
            </a:r>
            <a:r>
              <a:rPr lang="cs-CZ" dirty="0" smtClean="0"/>
              <a:t> call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960712" y="893374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</a:t>
            </a:r>
            <a:r>
              <a:rPr lang="cs-CZ" dirty="0" err="1" smtClean="0"/>
              <a:t>door</a:t>
            </a:r>
            <a:r>
              <a:rPr lang="cs-CZ" dirty="0" smtClean="0"/>
              <a:t> open</a:t>
            </a:r>
            <a:endParaRPr lang="cs-CZ" dirty="0"/>
          </a:p>
        </p:txBody>
      </p:sp>
      <p:sp>
        <p:nvSpPr>
          <p:cNvPr id="33" name="Ovál 32"/>
          <p:cNvSpPr/>
          <p:nvPr/>
        </p:nvSpPr>
        <p:spPr>
          <a:xfrm>
            <a:off x="933186" y="1206916"/>
            <a:ext cx="493058" cy="43363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2111292" y="1670433"/>
            <a:ext cx="493058" cy="43363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3285042" y="2033846"/>
            <a:ext cx="493058" cy="43363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7258640" y="3572758"/>
            <a:ext cx="772998" cy="69758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7258640" y="1405899"/>
            <a:ext cx="772998" cy="69758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7258640" y="2134093"/>
            <a:ext cx="772998" cy="69758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7258640" y="2858664"/>
            <a:ext cx="772998" cy="69758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/>
          <p:cNvSpPr txBox="1"/>
          <p:nvPr/>
        </p:nvSpPr>
        <p:spPr>
          <a:xfrm>
            <a:off x="8083621" y="378992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0.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8083621" y="153580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1.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8088471" y="229821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2.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8083621" y="298653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3.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1187026" y="2850505"/>
            <a:ext cx="226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0. doorphone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active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7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1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4" descr="paticka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660334" y="1008131"/>
            <a:ext cx="7259689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err="1" smtClean="0"/>
              <a:t>Acoustic</a:t>
            </a:r>
            <a:r>
              <a:rPr lang="cs-CZ" sz="4000" dirty="0" smtClean="0"/>
              <a:t> </a:t>
            </a:r>
            <a:r>
              <a:rPr lang="cs-CZ" sz="4000" dirty="0" err="1" smtClean="0"/>
              <a:t>signallization</a:t>
            </a:r>
            <a:endParaRPr lang="cs-CZ" sz="4000" dirty="0" smtClean="0"/>
          </a:p>
          <a:p>
            <a:pPr algn="ctr"/>
            <a:endParaRPr lang="cs-CZ" sz="1050" dirty="0" smtClean="0"/>
          </a:p>
        </p:txBody>
      </p:sp>
      <p:pic>
        <p:nvPicPr>
          <p:cNvPr id="7" name="Picture 3" descr="logo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78185"/>
              </p:ext>
            </p:extLst>
          </p:nvPr>
        </p:nvGraphicFramePr>
        <p:xfrm>
          <a:off x="6419652" y="1649688"/>
          <a:ext cx="5150046" cy="4093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9651"/>
                <a:gridCol w="1025234"/>
                <a:gridCol w="1355161"/>
              </a:tblGrid>
              <a:tr h="25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St</a:t>
                      </a:r>
                      <a:r>
                        <a:rPr lang="cs-CZ" sz="1000" dirty="0" err="1" smtClean="0">
                          <a:effectLst/>
                        </a:rPr>
                        <a:t>atus</a:t>
                      </a:r>
                      <a:r>
                        <a:rPr lang="cs-CZ" sz="1000" baseline="0" dirty="0" smtClean="0">
                          <a:effectLst/>
                        </a:rPr>
                        <a:t>                                                               Play Tone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Tones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Tone frequency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Pick up line type 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–▄■▄■▀–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980-1333-1650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Disconnection of line type </a:t>
                      </a:r>
                      <a:r>
                        <a:rPr lang="en-GB" sz="900" dirty="0" smtClean="0">
                          <a:effectLst/>
                        </a:rPr>
                        <a:t>1</a:t>
                      </a:r>
                      <a:r>
                        <a:rPr lang="cs-CZ" sz="900" dirty="0" smtClean="0">
                          <a:effectLst/>
                        </a:rPr>
                        <a:t> (</a:t>
                      </a:r>
                      <a:r>
                        <a:rPr lang="cs-CZ" sz="900" dirty="0" err="1" smtClean="0">
                          <a:effectLst/>
                        </a:rPr>
                        <a:t>hang</a:t>
                      </a:r>
                      <a:r>
                        <a:rPr lang="cs-CZ" sz="900" dirty="0" smtClean="0">
                          <a:effectLst/>
                        </a:rPr>
                        <a:t> up type 1)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–▀■▄■▄–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1650-1333-980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Pick up line type 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–▄■▀–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800-1067-1200-1333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Disconnection of line type </a:t>
                      </a:r>
                      <a:r>
                        <a:rPr lang="en-GB" sz="900" dirty="0" smtClean="0">
                          <a:effectLst/>
                        </a:rPr>
                        <a:t>2</a:t>
                      </a:r>
                      <a:r>
                        <a:rPr lang="cs-CZ" sz="900" dirty="0" smtClean="0">
                          <a:effectLst/>
                        </a:rPr>
                        <a:t> (</a:t>
                      </a:r>
                      <a:r>
                        <a:rPr lang="cs-CZ" sz="900" dirty="0" err="1" smtClean="0">
                          <a:effectLst/>
                        </a:rPr>
                        <a:t>hang</a:t>
                      </a:r>
                      <a:r>
                        <a:rPr lang="cs-CZ" sz="900" dirty="0" smtClean="0">
                          <a:effectLst/>
                        </a:rPr>
                        <a:t> up type</a:t>
                      </a:r>
                      <a:r>
                        <a:rPr lang="cs-CZ" sz="900" baseline="0" dirty="0" smtClean="0">
                          <a:effectLst/>
                        </a:rPr>
                        <a:t> 2)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–▀■▄–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1333-1200-1067-800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Confirmation of command from the phone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––█––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Ticking during a call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─┴─┴─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Notice about the end of a call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–■–■–■–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1333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Relay switch signal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─▒▒▒▒▒▒─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Modulated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Entry into programming from  the phone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–▄■▀–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980-1067-1180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Programming from the phone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––▓–▓–––––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Modulated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Parameter confirmation 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––█––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Entry into programming from  the PC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–▄■▀–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980-1067-1180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Line connection (Reset)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–■–▄–■–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1850-1067-1850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Error (generally something is not right)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–■–■–■–■–■–■–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Empty memory (no number is programmed)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–▄■▄■▄■▄■–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1300-2100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08742" y="2008051"/>
            <a:ext cx="562025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Acoustic</a:t>
            </a:r>
            <a:r>
              <a:rPr lang="cs-CZ" sz="2800" dirty="0" smtClean="0"/>
              <a:t> </a:t>
            </a:r>
            <a:r>
              <a:rPr lang="cs-CZ" sz="2800" dirty="0" err="1"/>
              <a:t>signallization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by </a:t>
            </a:r>
            <a:r>
              <a:rPr lang="cs-CZ" sz="2000" dirty="0" err="1"/>
              <a:t>beeping</a:t>
            </a:r>
            <a:r>
              <a:rPr lang="cs-CZ" sz="2000" dirty="0"/>
              <a:t> </a:t>
            </a:r>
            <a:r>
              <a:rPr lang="cs-CZ" sz="2000" dirty="0" err="1" smtClean="0"/>
              <a:t>sounds</a:t>
            </a:r>
            <a:endParaRPr lang="cs-CZ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sounds</a:t>
            </a:r>
            <a:r>
              <a:rPr lang="cs-CZ" sz="2000" dirty="0" smtClean="0"/>
              <a:t> </a:t>
            </a:r>
            <a:r>
              <a:rPr lang="cs-CZ" sz="2000" dirty="0" err="1" smtClean="0"/>
              <a:t>can</a:t>
            </a:r>
            <a:r>
              <a:rPr lang="cs-CZ" sz="2000" dirty="0" smtClean="0"/>
              <a:t> </a:t>
            </a:r>
            <a:r>
              <a:rPr lang="cs-CZ" sz="2000" dirty="0" err="1" smtClean="0"/>
              <a:t>be</a:t>
            </a:r>
            <a:r>
              <a:rPr lang="cs-CZ" sz="2000" dirty="0" smtClean="0"/>
              <a:t> </a:t>
            </a:r>
            <a:r>
              <a:rPr lang="cs-CZ" sz="2000" dirty="0" err="1" smtClean="0"/>
              <a:t>turned</a:t>
            </a:r>
            <a:r>
              <a:rPr lang="cs-CZ" sz="2000" dirty="0" smtClean="0"/>
              <a:t> </a:t>
            </a:r>
            <a:r>
              <a:rPr lang="cs-CZ" sz="2000" dirty="0" err="1" smtClean="0"/>
              <a:t>off</a:t>
            </a:r>
            <a:r>
              <a:rPr lang="cs-CZ" sz="2000" dirty="0" smtClean="0"/>
              <a:t> in </a:t>
            </a:r>
            <a:r>
              <a:rPr lang="cs-CZ" sz="2000" dirty="0" err="1" smtClean="0"/>
              <a:t>several</a:t>
            </a:r>
            <a:r>
              <a:rPr lang="cs-CZ" sz="2000" dirty="0" smtClean="0"/>
              <a:t> </a:t>
            </a:r>
            <a:r>
              <a:rPr lang="cs-CZ" sz="2000" dirty="0" err="1" smtClean="0"/>
              <a:t>levels</a:t>
            </a:r>
            <a:endParaRPr lang="cs-CZ" sz="20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Optionally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projects</a:t>
            </a:r>
            <a:r>
              <a:rPr lang="cs-CZ" sz="1600" dirty="0"/>
              <a:t> </a:t>
            </a:r>
            <a:r>
              <a:rPr lang="cs-CZ" sz="1600" dirty="0" err="1" smtClean="0"/>
              <a:t>only</a:t>
            </a:r>
            <a:endParaRPr lang="cs-CZ" sz="1600" dirty="0" smtClean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s</a:t>
            </a:r>
            <a:r>
              <a:rPr lang="cs-CZ" sz="1600" dirty="0" err="1" smtClean="0"/>
              <a:t>ignallization</a:t>
            </a:r>
            <a:r>
              <a:rPr lang="cs-CZ" sz="1600" dirty="0" smtClean="0"/>
              <a:t> by </a:t>
            </a:r>
            <a:r>
              <a:rPr lang="cs-CZ" sz="1600" dirty="0" err="1"/>
              <a:t>voice</a:t>
            </a:r>
            <a:r>
              <a:rPr lang="cs-CZ" sz="1600" dirty="0"/>
              <a:t> </a:t>
            </a:r>
            <a:r>
              <a:rPr lang="cs-CZ" sz="1600" dirty="0" err="1"/>
              <a:t>messages</a:t>
            </a:r>
            <a:endParaRPr lang="cs-CZ" sz="16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s-CZ" sz="1600" dirty="0" err="1" smtClean="0"/>
              <a:t>optional</a:t>
            </a:r>
            <a:r>
              <a:rPr lang="cs-CZ" sz="1600" dirty="0" smtClean="0"/>
              <a:t> </a:t>
            </a:r>
            <a:r>
              <a:rPr lang="cs-CZ" sz="1600" dirty="0" err="1"/>
              <a:t>add</a:t>
            </a:r>
            <a:r>
              <a:rPr lang="cs-CZ" sz="1600" dirty="0"/>
              <a:t>-on </a:t>
            </a:r>
            <a:r>
              <a:rPr lang="cs-CZ" sz="1600" dirty="0" err="1"/>
              <a:t>voice</a:t>
            </a:r>
            <a:r>
              <a:rPr lang="cs-CZ" sz="1600" dirty="0"/>
              <a:t> module </a:t>
            </a:r>
            <a:r>
              <a:rPr lang="cs-CZ" sz="1600" dirty="0" err="1"/>
              <a:t>required</a:t>
            </a:r>
            <a:r>
              <a:rPr lang="cs-CZ" sz="1600" dirty="0"/>
              <a:t> </a:t>
            </a:r>
          </a:p>
          <a:p>
            <a:endParaRPr lang="cs-CZ" sz="2000" dirty="0"/>
          </a:p>
        </p:txBody>
      </p:sp>
      <p:sp>
        <p:nvSpPr>
          <p:cNvPr id="12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2" name="Pickup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768459" y="1894943"/>
            <a:ext cx="226216" cy="226216"/>
          </a:xfrm>
          <a:prstGeom prst="rect">
            <a:avLst/>
          </a:prstGeom>
        </p:spPr>
      </p:pic>
      <p:pic>
        <p:nvPicPr>
          <p:cNvPr id="5" name="Pickup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768459" y="2434630"/>
            <a:ext cx="230301" cy="230301"/>
          </a:xfrm>
          <a:prstGeom prst="rect">
            <a:avLst/>
          </a:prstGeom>
        </p:spPr>
      </p:pic>
      <p:pic>
        <p:nvPicPr>
          <p:cNvPr id="10" name="Hangup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745305" y="2164737"/>
            <a:ext cx="249370" cy="249370"/>
          </a:xfrm>
          <a:prstGeom prst="rect">
            <a:avLst/>
          </a:prstGeom>
        </p:spPr>
      </p:pic>
      <p:pic>
        <p:nvPicPr>
          <p:cNvPr id="11" name="Hangup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779985" y="2706627"/>
            <a:ext cx="214690" cy="214690"/>
          </a:xfrm>
          <a:prstGeom prst="rect">
            <a:avLst/>
          </a:prstGeom>
        </p:spPr>
      </p:pic>
      <p:pic>
        <p:nvPicPr>
          <p:cNvPr id="13" name="Confir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779985" y="2972948"/>
            <a:ext cx="231147" cy="231147"/>
          </a:xfrm>
          <a:prstGeom prst="rect">
            <a:avLst/>
          </a:prstGeom>
        </p:spPr>
      </p:pic>
      <p:pic>
        <p:nvPicPr>
          <p:cNvPr id="14" name="Tic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793169" y="3235167"/>
            <a:ext cx="204778" cy="204778"/>
          </a:xfrm>
          <a:prstGeom prst="rect">
            <a:avLst/>
          </a:prstGeom>
        </p:spPr>
      </p:pic>
      <p:pic>
        <p:nvPicPr>
          <p:cNvPr id="15" name="Programing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800023" y="3987365"/>
            <a:ext cx="191070" cy="191070"/>
          </a:xfrm>
          <a:prstGeom prst="rect">
            <a:avLst/>
          </a:prstGeom>
        </p:spPr>
      </p:pic>
      <p:pic>
        <p:nvPicPr>
          <p:cNvPr id="16" name="Confir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793169" y="4497755"/>
            <a:ext cx="188011" cy="188011"/>
          </a:xfrm>
          <a:prstGeom prst="rect">
            <a:avLst/>
          </a:prstGeom>
        </p:spPr>
      </p:pic>
      <p:pic>
        <p:nvPicPr>
          <p:cNvPr id="17" name="Error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793169" y="5236245"/>
            <a:ext cx="255599" cy="255599"/>
          </a:xfrm>
          <a:prstGeom prst="rect">
            <a:avLst/>
          </a:prstGeom>
        </p:spPr>
      </p:pic>
      <p:pic>
        <p:nvPicPr>
          <p:cNvPr id="18" name="Emptymemory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812048" y="5508790"/>
            <a:ext cx="217839" cy="2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6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95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2944260"/>
            <a:ext cx="10546492" cy="289006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modules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 smtClean="0"/>
              <a:t>N1000</a:t>
            </a:r>
            <a:r>
              <a:rPr lang="cs-CZ" dirty="0" smtClean="0"/>
              <a:t>/AL </a:t>
            </a:r>
            <a:r>
              <a:rPr lang="cs-CZ" dirty="0"/>
              <a:t>AUDIO </a:t>
            </a:r>
            <a:r>
              <a:rPr lang="cs-CZ" dirty="0" smtClean="0"/>
              <a:t>Analog</a:t>
            </a:r>
          </a:p>
          <a:p>
            <a:pPr lvl="2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600" dirty="0" err="1" smtClean="0"/>
              <a:t>11881000A</a:t>
            </a:r>
            <a:endParaRPr lang="cs-CZ" sz="1600" dirty="0" smtClean="0"/>
          </a:p>
          <a:p>
            <a:pPr lvl="2"/>
            <a:r>
              <a:rPr lang="pt-BR" sz="1600" dirty="0"/>
              <a:t>Module external dimensions: 100(w) x 100(h) mm</a:t>
            </a:r>
            <a:endParaRPr lang="cs-CZ" sz="2300" dirty="0"/>
          </a:p>
          <a:p>
            <a:pPr lvl="2"/>
            <a:r>
              <a:rPr lang="en-US" sz="1600" dirty="0" smtClean="0"/>
              <a:t>Analogue </a:t>
            </a:r>
            <a:r>
              <a:rPr lang="en-US" sz="1600" dirty="0"/>
              <a:t>main module, </a:t>
            </a:r>
            <a:r>
              <a:rPr lang="en-US" sz="1600" dirty="0" smtClean="0"/>
              <a:t>audio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MIC</a:t>
            </a:r>
            <a:r>
              <a:rPr lang="cs-CZ" sz="1600" dirty="0" smtClean="0"/>
              <a:t> and </a:t>
            </a:r>
            <a:r>
              <a:rPr lang="cs-CZ" sz="1600" dirty="0" err="1" smtClean="0"/>
              <a:t>SPK</a:t>
            </a:r>
            <a:r>
              <a:rPr lang="en-US" sz="1600" dirty="0" smtClean="0"/>
              <a:t>, </a:t>
            </a:r>
            <a:r>
              <a:rPr lang="en-US" sz="1600" dirty="0"/>
              <a:t>0 </a:t>
            </a:r>
            <a:r>
              <a:rPr lang="en-US" sz="1600" dirty="0" smtClean="0"/>
              <a:t>button</a:t>
            </a:r>
            <a:r>
              <a:rPr lang="cs-CZ" sz="1600" dirty="0" smtClean="0"/>
              <a:t>s</a:t>
            </a:r>
            <a:r>
              <a:rPr lang="en-US" sz="1600" dirty="0" smtClean="0"/>
              <a:t>, </a:t>
            </a:r>
            <a:r>
              <a:rPr lang="en-US" sz="1600" dirty="0"/>
              <a:t>small info window / status LEDs window</a:t>
            </a:r>
            <a:r>
              <a:rPr lang="cs-CZ" sz="1600" dirty="0" smtClean="0"/>
              <a:t> </a:t>
            </a:r>
          </a:p>
          <a:p>
            <a:pPr lvl="2"/>
            <a:r>
              <a:rPr lang="cs-CZ" sz="1600" dirty="0" err="1"/>
              <a:t>1.8mm</a:t>
            </a:r>
            <a:r>
              <a:rPr lang="cs-CZ" sz="1600" dirty="0"/>
              <a:t> </a:t>
            </a:r>
            <a:r>
              <a:rPr lang="cs-CZ" sz="1600" dirty="0" err="1"/>
              <a:t>thick</a:t>
            </a:r>
            <a:r>
              <a:rPr lang="cs-CZ" sz="1600" dirty="0"/>
              <a:t> </a:t>
            </a:r>
            <a:r>
              <a:rPr lang="cs-CZ" sz="1600" dirty="0" err="1"/>
              <a:t>alluminium</a:t>
            </a:r>
            <a:r>
              <a:rPr lang="cs-CZ" sz="1600" dirty="0"/>
              <a:t>, </a:t>
            </a:r>
            <a:r>
              <a:rPr lang="cs-CZ" sz="1600" dirty="0" err="1"/>
              <a:t>info</a:t>
            </a:r>
            <a:r>
              <a:rPr lang="cs-CZ" sz="1600" dirty="0"/>
              <a:t> </a:t>
            </a:r>
            <a:r>
              <a:rPr lang="cs-CZ" sz="1600" dirty="0" err="1"/>
              <a:t>window</a:t>
            </a:r>
            <a:r>
              <a:rPr lang="cs-CZ" sz="1600" dirty="0"/>
              <a:t> made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 smtClean="0"/>
              <a:t>polycarbonate</a:t>
            </a:r>
            <a:r>
              <a:rPr lang="cs-CZ" sz="1600" dirty="0" smtClean="0"/>
              <a:t>. </a:t>
            </a:r>
            <a:r>
              <a:rPr lang="cs-CZ" sz="1600" dirty="0"/>
              <a:t>Call </a:t>
            </a:r>
            <a:r>
              <a:rPr lang="cs-CZ" sz="1600" dirty="0" err="1"/>
              <a:t>button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stainless</a:t>
            </a:r>
            <a:r>
              <a:rPr lang="cs-CZ" sz="1600" dirty="0"/>
              <a:t> </a:t>
            </a:r>
            <a:r>
              <a:rPr lang="cs-CZ" sz="1600" dirty="0" err="1"/>
              <a:t>steel</a:t>
            </a:r>
            <a:r>
              <a:rPr lang="cs-CZ" sz="1600" dirty="0"/>
              <a:t> </a:t>
            </a:r>
            <a:r>
              <a:rPr lang="cs-CZ" sz="1600" dirty="0" err="1" smtClean="0"/>
              <a:t>cover</a:t>
            </a:r>
            <a:endParaRPr lang="cs-CZ" sz="1600" dirty="0" smtClean="0"/>
          </a:p>
          <a:p>
            <a:pPr lvl="2"/>
            <a:r>
              <a:rPr lang="cs-CZ" sz="1600" dirty="0" err="1"/>
              <a:t>Powered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analogue</a:t>
            </a:r>
            <a:r>
              <a:rPr lang="cs-CZ" sz="1600" dirty="0"/>
              <a:t> line </a:t>
            </a:r>
            <a:r>
              <a:rPr lang="cs-CZ" sz="1600" dirty="0" err="1" smtClean="0"/>
              <a:t>only</a:t>
            </a:r>
            <a:r>
              <a:rPr lang="cs-CZ" sz="1600" dirty="0" smtClean="0"/>
              <a:t>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if</a:t>
            </a:r>
            <a:r>
              <a:rPr lang="cs-CZ" sz="1600" dirty="0" smtClean="0"/>
              <a:t> </a:t>
            </a:r>
            <a:r>
              <a:rPr lang="cs-CZ" sz="1600" dirty="0" err="1" smtClean="0"/>
              <a:t>powered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/>
              <a:t>an</a:t>
            </a:r>
            <a:r>
              <a:rPr lang="cs-CZ" sz="1600" dirty="0"/>
              <a:t> </a:t>
            </a:r>
            <a:r>
              <a:rPr lang="cs-CZ" sz="1600" dirty="0" err="1"/>
              <a:t>external</a:t>
            </a:r>
            <a:r>
              <a:rPr lang="cs-CZ" sz="1600" dirty="0"/>
              <a:t> </a:t>
            </a:r>
            <a:r>
              <a:rPr lang="cs-CZ" sz="1600" dirty="0" err="1"/>
              <a:t>power</a:t>
            </a:r>
            <a:r>
              <a:rPr lang="cs-CZ" sz="1600" dirty="0"/>
              <a:t> </a:t>
            </a:r>
            <a:r>
              <a:rPr lang="cs-CZ" sz="1600" dirty="0" err="1" smtClean="0"/>
              <a:t>supply</a:t>
            </a:r>
            <a:r>
              <a:rPr lang="cs-CZ" sz="1600" dirty="0" smtClean="0"/>
              <a:t> </a:t>
            </a:r>
            <a:r>
              <a:rPr lang="cs-CZ" sz="1600" dirty="0" err="1" smtClean="0"/>
              <a:t>12VAC</a:t>
            </a:r>
            <a:r>
              <a:rPr lang="cs-CZ" sz="1600" dirty="0" smtClean="0"/>
              <a:t> / 12VDC, status </a:t>
            </a:r>
            <a:r>
              <a:rPr lang="cs-CZ" sz="1600" dirty="0" err="1" smtClean="0"/>
              <a:t>LEDs</a:t>
            </a:r>
            <a:r>
              <a:rPr lang="cs-CZ" sz="1600" dirty="0" smtClean="0"/>
              <a:t> </a:t>
            </a:r>
            <a:r>
              <a:rPr lang="cs-CZ" sz="1600" dirty="0" err="1" smtClean="0"/>
              <a:t>indicate</a:t>
            </a:r>
            <a:r>
              <a:rPr lang="cs-CZ" sz="1600" dirty="0" smtClean="0"/>
              <a:t> </a:t>
            </a:r>
            <a:r>
              <a:rPr lang="cs-CZ" sz="1600" dirty="0" err="1" smtClean="0"/>
              <a:t>actual</a:t>
            </a:r>
            <a:r>
              <a:rPr lang="cs-CZ" sz="1600" dirty="0" smtClean="0"/>
              <a:t> </a:t>
            </a:r>
            <a:r>
              <a:rPr lang="cs-CZ" sz="1600" dirty="0" err="1" smtClean="0"/>
              <a:t>state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doorphone</a:t>
            </a:r>
          </a:p>
          <a:p>
            <a:pPr lvl="2"/>
            <a:r>
              <a:rPr lang="cs-CZ" sz="1600" dirty="0" smtClean="0"/>
              <a:t>User </a:t>
            </a:r>
            <a:r>
              <a:rPr lang="cs-CZ" sz="1600" dirty="0" err="1" smtClean="0"/>
              <a:t>can</a:t>
            </a:r>
            <a:r>
              <a:rPr lang="cs-CZ" sz="1600" dirty="0" smtClean="0"/>
              <a:t> </a:t>
            </a:r>
            <a:r>
              <a:rPr lang="cs-CZ" sz="1600" dirty="0" err="1" smtClean="0"/>
              <a:t>decide</a:t>
            </a:r>
            <a:r>
              <a:rPr lang="cs-CZ" sz="1600" dirty="0" smtClean="0"/>
              <a:t> </a:t>
            </a:r>
            <a:r>
              <a:rPr lang="cs-CZ" sz="1600" dirty="0" err="1" smtClean="0"/>
              <a:t>if</a:t>
            </a:r>
            <a:r>
              <a:rPr lang="cs-CZ" sz="1600" dirty="0" smtClean="0"/>
              <a:t> he </a:t>
            </a:r>
            <a:r>
              <a:rPr lang="cs-CZ" sz="1600" dirty="0" err="1" smtClean="0"/>
              <a:t>wants</a:t>
            </a:r>
            <a:r>
              <a:rPr lang="cs-CZ" sz="1600" dirty="0" smtClean="0"/>
              <a:t> to use </a:t>
            </a:r>
            <a:r>
              <a:rPr lang="cs-CZ" sz="1600" dirty="0" err="1" smtClean="0"/>
              <a:t>info</a:t>
            </a:r>
            <a:r>
              <a:rPr lang="cs-CZ" sz="1600" dirty="0" smtClean="0"/>
              <a:t> </a:t>
            </a:r>
            <a:r>
              <a:rPr lang="cs-CZ" sz="1600" dirty="0" err="1" smtClean="0"/>
              <a:t>window</a:t>
            </a:r>
            <a:r>
              <a:rPr lang="cs-CZ" sz="1600" dirty="0" smtClean="0"/>
              <a:t> (</a:t>
            </a:r>
            <a:r>
              <a:rPr lang="cs-CZ" sz="1600" dirty="0" err="1" smtClean="0"/>
              <a:t>e.g</a:t>
            </a:r>
            <a:r>
              <a:rPr lang="cs-CZ" sz="1600" dirty="0" smtClean="0"/>
              <a:t>. house </a:t>
            </a:r>
            <a:r>
              <a:rPr lang="cs-CZ" sz="1600" dirty="0" err="1" smtClean="0"/>
              <a:t>number</a:t>
            </a:r>
            <a:r>
              <a:rPr lang="cs-CZ" sz="1600" dirty="0" smtClean="0"/>
              <a:t>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company</a:t>
            </a:r>
            <a:r>
              <a:rPr lang="cs-CZ" sz="1600" dirty="0" smtClean="0"/>
              <a:t> </a:t>
            </a:r>
            <a:r>
              <a:rPr lang="cs-CZ" sz="1600" dirty="0" err="1" smtClean="0"/>
              <a:t>name</a:t>
            </a:r>
            <a:r>
              <a:rPr lang="cs-CZ" sz="1600" dirty="0" smtClean="0"/>
              <a:t> label) </a:t>
            </a:r>
            <a:r>
              <a:rPr lang="cs-CZ" sz="1600" dirty="0" err="1" smtClean="0"/>
              <a:t>or</a:t>
            </a:r>
            <a:r>
              <a:rPr lang="cs-CZ" sz="1600" dirty="0" smtClean="0"/>
              <a:t> status </a:t>
            </a:r>
            <a:r>
              <a:rPr lang="cs-CZ" sz="1600" dirty="0" err="1" smtClean="0"/>
              <a:t>LEDs</a:t>
            </a:r>
            <a:r>
              <a:rPr lang="cs-CZ" sz="1600" dirty="0" smtClean="0"/>
              <a:t> </a:t>
            </a:r>
            <a:r>
              <a:rPr lang="cs-CZ" sz="1600" dirty="0" err="1" smtClean="0"/>
              <a:t>window</a:t>
            </a:r>
            <a:r>
              <a:rPr lang="cs-CZ" sz="1600" dirty="0" smtClean="0"/>
              <a:t>. </a:t>
            </a:r>
            <a:r>
              <a:rPr lang="cs-CZ" sz="1600" dirty="0" err="1" smtClean="0"/>
              <a:t>Four</a:t>
            </a:r>
            <a:r>
              <a:rPr lang="cs-CZ" sz="1600" dirty="0" smtClean="0"/>
              <a:t> colour </a:t>
            </a:r>
            <a:r>
              <a:rPr lang="cs-CZ" sz="1600" dirty="0" err="1" smtClean="0"/>
              <a:t>LEDs</a:t>
            </a:r>
            <a:r>
              <a:rPr lang="cs-CZ" sz="1600" dirty="0"/>
              <a:t> </a:t>
            </a:r>
            <a:r>
              <a:rPr lang="cs-CZ" sz="1600" dirty="0" smtClean="0"/>
              <a:t> (</a:t>
            </a:r>
            <a:r>
              <a:rPr lang="cs-CZ" sz="1600" dirty="0" err="1" smtClean="0"/>
              <a:t>yellow</a:t>
            </a:r>
            <a:r>
              <a:rPr lang="cs-CZ" sz="1600" dirty="0" smtClean="0"/>
              <a:t>, blue, green and </a:t>
            </a:r>
            <a:r>
              <a:rPr lang="cs-CZ" sz="1600" dirty="0" err="1" smtClean="0"/>
              <a:t>red</a:t>
            </a:r>
            <a:r>
              <a:rPr lang="cs-CZ" sz="1600" dirty="0" smtClean="0"/>
              <a:t>) are a standard part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main</a:t>
            </a:r>
            <a:r>
              <a:rPr lang="cs-CZ" sz="1600" dirty="0" smtClean="0"/>
              <a:t> module</a:t>
            </a:r>
          </a:p>
          <a:p>
            <a:pPr lvl="2"/>
            <a:r>
              <a:rPr lang="cs-CZ" sz="1600" dirty="0" err="1" smtClean="0"/>
              <a:t>Both</a:t>
            </a:r>
            <a:r>
              <a:rPr lang="cs-CZ" sz="1600" dirty="0" smtClean="0"/>
              <a:t> </a:t>
            </a:r>
            <a:r>
              <a:rPr lang="cs-CZ" sz="1600" dirty="0" err="1" smtClean="0"/>
              <a:t>empty</a:t>
            </a:r>
            <a:r>
              <a:rPr lang="cs-CZ" sz="1600" dirty="0" smtClean="0"/>
              <a:t> </a:t>
            </a:r>
            <a:r>
              <a:rPr lang="cs-CZ" sz="1600" dirty="0" err="1" smtClean="0"/>
              <a:t>black</a:t>
            </a:r>
            <a:r>
              <a:rPr lang="cs-CZ" sz="1600" dirty="0" smtClean="0"/>
              <a:t> label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info</a:t>
            </a:r>
            <a:r>
              <a:rPr lang="cs-CZ" sz="1600" dirty="0" smtClean="0"/>
              <a:t> </a:t>
            </a:r>
            <a:r>
              <a:rPr lang="cs-CZ" sz="1600" dirty="0" err="1" smtClean="0"/>
              <a:t>window</a:t>
            </a:r>
            <a:r>
              <a:rPr lang="cs-CZ" sz="1600" dirty="0" smtClean="0"/>
              <a:t>, </a:t>
            </a:r>
            <a:r>
              <a:rPr lang="cs-CZ" sz="1600" dirty="0" err="1" smtClean="0"/>
              <a:t>where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user </a:t>
            </a:r>
            <a:r>
              <a:rPr lang="cs-CZ" sz="1600" dirty="0" err="1" smtClean="0"/>
              <a:t>can</a:t>
            </a:r>
            <a:r>
              <a:rPr lang="cs-CZ" sz="1600" dirty="0" smtClean="0"/>
              <a:t> place his </a:t>
            </a:r>
            <a:r>
              <a:rPr lang="cs-CZ" sz="1600" dirty="0" err="1" smtClean="0"/>
              <a:t>own</a:t>
            </a:r>
            <a:r>
              <a:rPr lang="cs-CZ" sz="1600" dirty="0" smtClean="0"/>
              <a:t> label and status </a:t>
            </a:r>
            <a:r>
              <a:rPr lang="cs-CZ" sz="1600" dirty="0" err="1" smtClean="0"/>
              <a:t>LEDs</a:t>
            </a:r>
            <a:r>
              <a:rPr lang="cs-CZ" sz="1600" dirty="0" smtClean="0"/>
              <a:t> label are </a:t>
            </a:r>
            <a:r>
              <a:rPr lang="cs-CZ" sz="1600" dirty="0" err="1" smtClean="0"/>
              <a:t>included</a:t>
            </a:r>
            <a:r>
              <a:rPr lang="cs-CZ" sz="1600" dirty="0"/>
              <a:t>.</a:t>
            </a:r>
            <a:r>
              <a:rPr lang="cs-CZ" sz="1600" dirty="0" smtClean="0"/>
              <a:t> </a:t>
            </a:r>
          </a:p>
          <a:p>
            <a:pPr lvl="3"/>
            <a:r>
              <a:rPr lang="cs-CZ" sz="1400" dirty="0" smtClean="0"/>
              <a:t>User </a:t>
            </a:r>
            <a:r>
              <a:rPr lang="cs-CZ" sz="1400" dirty="0" err="1" smtClean="0"/>
              <a:t>can</a:t>
            </a:r>
            <a:r>
              <a:rPr lang="cs-CZ" sz="1400" dirty="0" smtClean="0"/>
              <a:t> </a:t>
            </a:r>
            <a:r>
              <a:rPr lang="cs-CZ" sz="1400" dirty="0" err="1" smtClean="0"/>
              <a:t>decide</a:t>
            </a:r>
            <a:r>
              <a:rPr lang="cs-CZ" sz="1400" dirty="0" smtClean="0"/>
              <a:t> </a:t>
            </a:r>
            <a:r>
              <a:rPr lang="cs-CZ" sz="1400" dirty="0" err="1" smtClean="0"/>
              <a:t>what</a:t>
            </a:r>
            <a:r>
              <a:rPr lang="cs-CZ" sz="1400" dirty="0" smtClean="0"/>
              <a:t>  type </a:t>
            </a:r>
            <a:r>
              <a:rPr lang="cs-CZ" sz="1400" dirty="0" err="1" smtClean="0"/>
              <a:t>of</a:t>
            </a:r>
            <a:r>
              <a:rPr lang="cs-CZ" sz="1400" dirty="0" smtClean="0"/>
              <a:t> label </a:t>
            </a:r>
            <a:r>
              <a:rPr lang="cs-CZ" sz="1400" dirty="0"/>
              <a:t>(house </a:t>
            </a:r>
            <a:r>
              <a:rPr lang="cs-CZ" sz="1400" dirty="0" err="1"/>
              <a:t>number</a:t>
            </a:r>
            <a:r>
              <a:rPr lang="cs-CZ" sz="1400" dirty="0"/>
              <a:t> label </a:t>
            </a:r>
            <a:r>
              <a:rPr lang="cs-CZ" sz="1400" dirty="0" err="1"/>
              <a:t>or</a:t>
            </a:r>
            <a:r>
              <a:rPr lang="cs-CZ" sz="1400" dirty="0"/>
              <a:t> </a:t>
            </a:r>
            <a:r>
              <a:rPr lang="cs-CZ" sz="1400" dirty="0" err="1"/>
              <a:t>LEDs</a:t>
            </a:r>
            <a:r>
              <a:rPr lang="cs-CZ" sz="1400" dirty="0"/>
              <a:t> label) </a:t>
            </a:r>
            <a:r>
              <a:rPr lang="cs-CZ" sz="1400" dirty="0" smtClean="0"/>
              <a:t>to use </a:t>
            </a:r>
            <a:r>
              <a:rPr lang="cs-CZ" sz="1400" dirty="0" err="1" smtClean="0"/>
              <a:t>or</a:t>
            </a:r>
            <a:r>
              <a:rPr lang="cs-CZ" sz="1400" dirty="0" smtClean="0"/>
              <a:t> he </a:t>
            </a:r>
            <a:r>
              <a:rPr lang="cs-CZ" sz="1400" dirty="0" err="1" smtClean="0"/>
              <a:t>can</a:t>
            </a:r>
            <a:r>
              <a:rPr lang="cs-CZ" sz="1400" dirty="0" smtClean="0"/>
              <a:t> </a:t>
            </a:r>
            <a:r>
              <a:rPr lang="cs-CZ" sz="1400" dirty="0" err="1" smtClean="0"/>
              <a:t>change</a:t>
            </a:r>
            <a:r>
              <a:rPr lang="cs-CZ" sz="1400" dirty="0" smtClean="0"/>
              <a:t> </a:t>
            </a:r>
            <a:r>
              <a:rPr lang="cs-CZ" sz="1400" dirty="0" err="1" smtClean="0"/>
              <a:t>it</a:t>
            </a:r>
            <a:r>
              <a:rPr lang="cs-CZ" sz="1400" dirty="0" smtClean="0"/>
              <a:t> </a:t>
            </a:r>
            <a:r>
              <a:rPr lang="cs-CZ" sz="1400" dirty="0" err="1" smtClean="0"/>
              <a:t>later</a:t>
            </a:r>
            <a:endParaRPr lang="cs-CZ" sz="1400" dirty="0" smtClean="0"/>
          </a:p>
          <a:p>
            <a:pPr lvl="2"/>
            <a:r>
              <a:rPr lang="cs-CZ" sz="1600" dirty="0" smtClean="0"/>
              <a:t>Status </a:t>
            </a:r>
            <a:r>
              <a:rPr lang="cs-CZ" sz="1600" dirty="0" err="1" smtClean="0"/>
              <a:t>LEDs</a:t>
            </a:r>
            <a:r>
              <a:rPr lang="cs-CZ" sz="1600" dirty="0" smtClean="0"/>
              <a:t> </a:t>
            </a:r>
            <a:r>
              <a:rPr lang="cs-CZ" sz="1600" dirty="0" err="1" smtClean="0"/>
              <a:t>window</a:t>
            </a:r>
            <a:r>
              <a:rPr lang="cs-CZ" sz="1600" dirty="0" smtClean="0"/>
              <a:t> – call in </a:t>
            </a:r>
            <a:r>
              <a:rPr lang="cs-CZ" sz="1600" dirty="0" err="1" smtClean="0"/>
              <a:t>progress</a:t>
            </a:r>
            <a:r>
              <a:rPr lang="cs-CZ" sz="1600" dirty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ringing</a:t>
            </a:r>
            <a:r>
              <a:rPr lang="cs-CZ" sz="1600" dirty="0" smtClean="0"/>
              <a:t>), call </a:t>
            </a:r>
            <a:r>
              <a:rPr lang="cs-CZ" sz="1600" dirty="0" err="1" smtClean="0"/>
              <a:t>active</a:t>
            </a:r>
            <a:r>
              <a:rPr lang="cs-CZ" sz="1600" dirty="0" smtClean="0"/>
              <a:t>, </a:t>
            </a:r>
            <a:r>
              <a:rPr lang="cs-CZ" sz="1600" dirty="0" err="1" smtClean="0"/>
              <a:t>door</a:t>
            </a:r>
            <a:r>
              <a:rPr lang="cs-CZ" sz="1600" dirty="0" smtClean="0"/>
              <a:t> open, doorphone </a:t>
            </a:r>
            <a:r>
              <a:rPr lang="cs-CZ" sz="1600" dirty="0" err="1" smtClean="0"/>
              <a:t>active</a:t>
            </a:r>
            <a:r>
              <a:rPr lang="cs-CZ" sz="1600" dirty="0" smtClean="0"/>
              <a:t> (line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picked</a:t>
            </a:r>
            <a:r>
              <a:rPr lang="cs-CZ" sz="1600" dirty="0" smtClean="0"/>
              <a:t> up)</a:t>
            </a:r>
          </a:p>
          <a:p>
            <a:pPr lvl="3"/>
            <a:r>
              <a:rPr lang="cs-CZ" sz="1400" dirty="0" err="1" smtClean="0"/>
              <a:t>Hearing</a:t>
            </a:r>
            <a:r>
              <a:rPr lang="cs-CZ" sz="1400" dirty="0" smtClean="0"/>
              <a:t> </a:t>
            </a:r>
            <a:r>
              <a:rPr lang="cs-CZ" sz="1400" dirty="0" err="1" smtClean="0"/>
              <a:t>impaired</a:t>
            </a:r>
            <a:r>
              <a:rPr lang="cs-CZ" sz="1400" dirty="0" smtClean="0"/>
              <a:t> </a:t>
            </a:r>
            <a:r>
              <a:rPr lang="cs-CZ" sz="1400" dirty="0" err="1" smtClean="0"/>
              <a:t>friendly</a:t>
            </a:r>
            <a:r>
              <a:rPr lang="cs-CZ" sz="1400" dirty="0" smtClean="0"/>
              <a:t> </a:t>
            </a:r>
            <a:r>
              <a:rPr lang="cs-CZ" sz="1400" dirty="0" err="1" smtClean="0"/>
              <a:t>system</a:t>
            </a:r>
            <a:r>
              <a:rPr lang="cs-CZ" sz="1400" dirty="0" smtClean="0"/>
              <a:t> – </a:t>
            </a:r>
            <a:r>
              <a:rPr lang="cs-CZ" sz="1400" dirty="0" err="1" smtClean="0"/>
              <a:t>optional</a:t>
            </a:r>
            <a:r>
              <a:rPr lang="cs-CZ" sz="1400" dirty="0" smtClean="0"/>
              <a:t> audio-</a:t>
            </a:r>
            <a:r>
              <a:rPr lang="cs-CZ" sz="1400" dirty="0" err="1" smtClean="0"/>
              <a:t>induction</a:t>
            </a:r>
            <a:r>
              <a:rPr lang="cs-CZ" sz="1400" dirty="0" smtClean="0"/>
              <a:t> </a:t>
            </a:r>
            <a:r>
              <a:rPr lang="cs-CZ" sz="1400" dirty="0" err="1" smtClean="0"/>
              <a:t>loop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</a:t>
            </a:r>
            <a:r>
              <a:rPr lang="cs-CZ" sz="1400" dirty="0" err="1" smtClean="0"/>
              <a:t>speaker</a:t>
            </a:r>
            <a:endParaRPr lang="cs-CZ" sz="1400" dirty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99734" y="1390345"/>
            <a:ext cx="9147903" cy="130495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1" name="Obrázek 10" descr="GBD-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22" y="1572783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GBD-0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65" y="1580791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GBD-0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72" y="1586985"/>
            <a:ext cx="957580" cy="98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GBD5-mo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91" y="1601873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GBD10-mo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09" y="1621291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GBDKey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47" y="1590477"/>
            <a:ext cx="964565" cy="9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C:\Users\Černoušek\Desktop\window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27" y="1590477"/>
            <a:ext cx="987425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C:\Users\Černoušek\Desktop\blind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95" y="1611398"/>
            <a:ext cx="986155" cy="97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GBD-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744" y="2895432"/>
            <a:ext cx="1265406" cy="124679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Obdélník 24"/>
          <p:cNvSpPr/>
          <p:nvPr/>
        </p:nvSpPr>
        <p:spPr>
          <a:xfrm>
            <a:off x="1434878" y="1510657"/>
            <a:ext cx="1109037" cy="10929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81" y="2895432"/>
            <a:ext cx="1557261" cy="731773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76" y="2897645"/>
            <a:ext cx="6803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6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2944260"/>
            <a:ext cx="10546492" cy="2890066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modules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 smtClean="0"/>
              <a:t>N1110</a:t>
            </a:r>
            <a:r>
              <a:rPr lang="cs-CZ" dirty="0" smtClean="0"/>
              <a:t>/AL </a:t>
            </a:r>
            <a:r>
              <a:rPr lang="cs-CZ" dirty="0"/>
              <a:t>AUDIO </a:t>
            </a:r>
            <a:r>
              <a:rPr lang="cs-CZ" dirty="0" smtClean="0"/>
              <a:t>Analog</a:t>
            </a:r>
          </a:p>
          <a:p>
            <a:pPr lvl="2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600" dirty="0" err="1"/>
              <a:t>11881010A</a:t>
            </a:r>
            <a:r>
              <a:rPr lang="cs-CZ" sz="1600" dirty="0"/>
              <a:t> </a:t>
            </a:r>
            <a:endParaRPr lang="cs-CZ" sz="1600" dirty="0" smtClean="0"/>
          </a:p>
          <a:p>
            <a:pPr lvl="2"/>
            <a:r>
              <a:rPr lang="pt-BR" sz="1600" dirty="0"/>
              <a:t>Module external dimensions: 100(w) x 100(h) mm</a:t>
            </a:r>
            <a:endParaRPr lang="cs-CZ" sz="2300" dirty="0"/>
          </a:p>
          <a:p>
            <a:pPr lvl="2"/>
            <a:r>
              <a:rPr lang="en-US" sz="1600" dirty="0"/>
              <a:t>Steady illumination at the door panel through white </a:t>
            </a:r>
            <a:r>
              <a:rPr lang="en-US" sz="1600" dirty="0" err="1"/>
              <a:t>leds</a:t>
            </a:r>
            <a:endParaRPr lang="cs-CZ" sz="1600" dirty="0"/>
          </a:p>
          <a:p>
            <a:pPr lvl="2"/>
            <a:r>
              <a:rPr lang="en-US" sz="1600" dirty="0" smtClean="0"/>
              <a:t>Analogue </a:t>
            </a:r>
            <a:r>
              <a:rPr lang="en-US" sz="1600" dirty="0"/>
              <a:t>main module, </a:t>
            </a:r>
            <a:r>
              <a:rPr lang="en-US" sz="1600" dirty="0" smtClean="0"/>
              <a:t>audio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MIC</a:t>
            </a:r>
            <a:r>
              <a:rPr lang="cs-CZ" sz="1600" dirty="0" smtClean="0"/>
              <a:t> and </a:t>
            </a:r>
            <a:r>
              <a:rPr lang="cs-CZ" sz="1600" dirty="0" err="1" smtClean="0"/>
              <a:t>SPK</a:t>
            </a:r>
            <a:r>
              <a:rPr lang="en-US" sz="1600" dirty="0" smtClean="0"/>
              <a:t>, </a:t>
            </a:r>
            <a:r>
              <a:rPr lang="cs-CZ" sz="1600" dirty="0" smtClean="0"/>
              <a:t>1 call</a:t>
            </a:r>
            <a:r>
              <a:rPr lang="en-US" sz="1600" dirty="0" smtClean="0"/>
              <a:t> </a:t>
            </a:r>
            <a:r>
              <a:rPr lang="en-US" sz="1600" dirty="0"/>
              <a:t>button, small info window / status LEDs window</a:t>
            </a:r>
            <a:r>
              <a:rPr lang="cs-CZ" sz="1600" dirty="0" smtClean="0"/>
              <a:t> </a:t>
            </a:r>
          </a:p>
          <a:p>
            <a:pPr lvl="2"/>
            <a:r>
              <a:rPr lang="cs-CZ" sz="1600" dirty="0" err="1"/>
              <a:t>Powered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analogue</a:t>
            </a:r>
            <a:r>
              <a:rPr lang="cs-CZ" sz="1600" dirty="0"/>
              <a:t> line </a:t>
            </a:r>
            <a:r>
              <a:rPr lang="cs-CZ" sz="1600" dirty="0" err="1"/>
              <a:t>only</a:t>
            </a:r>
            <a:r>
              <a:rPr lang="cs-CZ" sz="1600" dirty="0"/>
              <a:t>. </a:t>
            </a:r>
            <a:r>
              <a:rPr lang="cs-CZ" sz="1600" dirty="0" err="1"/>
              <a:t>If</a:t>
            </a:r>
            <a:r>
              <a:rPr lang="cs-CZ" sz="1600" dirty="0"/>
              <a:t> </a:t>
            </a:r>
            <a:r>
              <a:rPr lang="cs-CZ" sz="1600" dirty="0" err="1"/>
              <a:t>powered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an</a:t>
            </a:r>
            <a:r>
              <a:rPr lang="cs-CZ" sz="1600" dirty="0"/>
              <a:t> </a:t>
            </a:r>
            <a:r>
              <a:rPr lang="cs-CZ" sz="1600" dirty="0" err="1"/>
              <a:t>external</a:t>
            </a:r>
            <a:r>
              <a:rPr lang="cs-CZ" sz="1600" dirty="0"/>
              <a:t> </a:t>
            </a:r>
            <a:r>
              <a:rPr lang="cs-CZ" sz="1600" dirty="0" err="1"/>
              <a:t>power</a:t>
            </a:r>
            <a:r>
              <a:rPr lang="cs-CZ" sz="1600" dirty="0"/>
              <a:t> </a:t>
            </a:r>
            <a:r>
              <a:rPr lang="cs-CZ" sz="1600" dirty="0" err="1"/>
              <a:t>supply</a:t>
            </a:r>
            <a:r>
              <a:rPr lang="cs-CZ" sz="1600" dirty="0"/>
              <a:t>, call </a:t>
            </a:r>
            <a:r>
              <a:rPr lang="cs-CZ" sz="1600" dirty="0" err="1" smtClean="0"/>
              <a:t>button</a:t>
            </a:r>
            <a:r>
              <a:rPr lang="cs-CZ" sz="1600" dirty="0" smtClean="0"/>
              <a:t> </a:t>
            </a:r>
            <a:r>
              <a:rPr lang="cs-CZ" sz="1600" dirty="0"/>
              <a:t>label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 smtClean="0"/>
              <a:t>illuminated</a:t>
            </a:r>
            <a:r>
              <a:rPr lang="cs-CZ" sz="1600" dirty="0" smtClean="0"/>
              <a:t> and </a:t>
            </a:r>
            <a:r>
              <a:rPr lang="cs-CZ" sz="1600" dirty="0"/>
              <a:t>status </a:t>
            </a:r>
            <a:r>
              <a:rPr lang="cs-CZ" sz="1600" dirty="0" err="1"/>
              <a:t>LEDs</a:t>
            </a:r>
            <a:r>
              <a:rPr lang="cs-CZ" sz="1600" dirty="0"/>
              <a:t> </a:t>
            </a:r>
            <a:r>
              <a:rPr lang="cs-CZ" sz="1600" dirty="0" err="1"/>
              <a:t>indicate</a:t>
            </a:r>
            <a:r>
              <a:rPr lang="cs-CZ" sz="1600" dirty="0"/>
              <a:t> </a:t>
            </a:r>
            <a:r>
              <a:rPr lang="cs-CZ" sz="1600" dirty="0" err="1"/>
              <a:t>actual</a:t>
            </a:r>
            <a:r>
              <a:rPr lang="cs-CZ" sz="1600" dirty="0"/>
              <a:t> </a:t>
            </a:r>
            <a:r>
              <a:rPr lang="cs-CZ" sz="1600" dirty="0" err="1"/>
              <a:t>state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smtClean="0"/>
              <a:t>doorphone</a:t>
            </a:r>
            <a:endParaRPr lang="cs-CZ" sz="1600" dirty="0"/>
          </a:p>
          <a:p>
            <a:pPr lvl="2"/>
            <a:r>
              <a:rPr lang="cs-CZ" sz="1600" dirty="0" err="1" smtClean="0"/>
              <a:t>1.8mm</a:t>
            </a:r>
            <a:r>
              <a:rPr lang="cs-CZ" sz="1600" dirty="0" smtClean="0"/>
              <a:t> </a:t>
            </a:r>
            <a:r>
              <a:rPr lang="cs-CZ" sz="1600" dirty="0" err="1" smtClean="0"/>
              <a:t>thick</a:t>
            </a:r>
            <a:r>
              <a:rPr lang="cs-CZ" sz="1600" dirty="0" smtClean="0"/>
              <a:t> </a:t>
            </a:r>
            <a:r>
              <a:rPr lang="cs-CZ" sz="1600" dirty="0" err="1" smtClean="0"/>
              <a:t>alluminium</a:t>
            </a:r>
            <a:r>
              <a:rPr lang="cs-CZ" sz="1600" dirty="0" smtClean="0"/>
              <a:t>, </a:t>
            </a:r>
            <a:r>
              <a:rPr lang="cs-CZ" sz="1600" dirty="0" err="1" smtClean="0"/>
              <a:t>info</a:t>
            </a:r>
            <a:r>
              <a:rPr lang="cs-CZ" sz="1600" dirty="0" smtClean="0"/>
              <a:t> </a:t>
            </a:r>
            <a:r>
              <a:rPr lang="cs-CZ" sz="1600" dirty="0" err="1" smtClean="0"/>
              <a:t>window</a:t>
            </a:r>
            <a:r>
              <a:rPr lang="cs-CZ" sz="1600" dirty="0" smtClean="0"/>
              <a:t> made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polycarbonate</a:t>
            </a:r>
            <a:r>
              <a:rPr lang="cs-CZ" sz="1600" dirty="0" smtClean="0"/>
              <a:t>. Call </a:t>
            </a:r>
            <a:r>
              <a:rPr lang="cs-CZ" sz="1600" dirty="0" err="1" smtClean="0"/>
              <a:t>button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stainless</a:t>
            </a:r>
            <a:r>
              <a:rPr lang="cs-CZ" sz="1600" dirty="0" smtClean="0"/>
              <a:t> </a:t>
            </a:r>
            <a:r>
              <a:rPr lang="cs-CZ" sz="1600" dirty="0" err="1" smtClean="0"/>
              <a:t>steel</a:t>
            </a:r>
            <a:r>
              <a:rPr lang="cs-CZ" sz="1600" dirty="0" smtClean="0"/>
              <a:t> </a:t>
            </a:r>
            <a:r>
              <a:rPr lang="cs-CZ" sz="1600" dirty="0" err="1" smtClean="0"/>
              <a:t>cover</a:t>
            </a:r>
            <a:endParaRPr lang="cs-CZ" sz="1600" dirty="0" smtClean="0"/>
          </a:p>
          <a:p>
            <a:pPr lvl="2"/>
            <a:r>
              <a:rPr lang="cs-CZ" sz="1600" dirty="0" smtClean="0"/>
              <a:t>User </a:t>
            </a:r>
            <a:r>
              <a:rPr lang="cs-CZ" sz="1600" dirty="0" err="1" smtClean="0"/>
              <a:t>can</a:t>
            </a:r>
            <a:r>
              <a:rPr lang="cs-CZ" sz="1600" dirty="0" smtClean="0"/>
              <a:t> </a:t>
            </a:r>
            <a:r>
              <a:rPr lang="cs-CZ" sz="1600" dirty="0" err="1" smtClean="0"/>
              <a:t>decide</a:t>
            </a:r>
            <a:r>
              <a:rPr lang="cs-CZ" sz="1600" dirty="0" smtClean="0"/>
              <a:t> </a:t>
            </a:r>
            <a:r>
              <a:rPr lang="cs-CZ" sz="1600" dirty="0" err="1" smtClean="0"/>
              <a:t>if</a:t>
            </a:r>
            <a:r>
              <a:rPr lang="cs-CZ" sz="1600" dirty="0" smtClean="0"/>
              <a:t> he </a:t>
            </a:r>
            <a:r>
              <a:rPr lang="cs-CZ" sz="1600" dirty="0" err="1" smtClean="0"/>
              <a:t>wants</a:t>
            </a:r>
            <a:r>
              <a:rPr lang="cs-CZ" sz="1600" dirty="0" smtClean="0"/>
              <a:t> to use </a:t>
            </a:r>
            <a:r>
              <a:rPr lang="cs-CZ" sz="1600" dirty="0" err="1" smtClean="0"/>
              <a:t>info</a:t>
            </a:r>
            <a:r>
              <a:rPr lang="cs-CZ" sz="1600" dirty="0" smtClean="0"/>
              <a:t> </a:t>
            </a:r>
            <a:r>
              <a:rPr lang="cs-CZ" sz="1600" dirty="0" err="1" smtClean="0"/>
              <a:t>window</a:t>
            </a:r>
            <a:r>
              <a:rPr lang="cs-CZ" sz="1600" dirty="0" smtClean="0"/>
              <a:t> (</a:t>
            </a:r>
            <a:r>
              <a:rPr lang="cs-CZ" sz="1600" dirty="0" err="1" smtClean="0"/>
              <a:t>e.g</a:t>
            </a:r>
            <a:r>
              <a:rPr lang="cs-CZ" sz="1600" dirty="0" smtClean="0"/>
              <a:t>. house </a:t>
            </a:r>
            <a:r>
              <a:rPr lang="cs-CZ" sz="1600" dirty="0" err="1" smtClean="0"/>
              <a:t>number</a:t>
            </a:r>
            <a:r>
              <a:rPr lang="cs-CZ" sz="1600" dirty="0" smtClean="0"/>
              <a:t>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company</a:t>
            </a:r>
            <a:r>
              <a:rPr lang="cs-CZ" sz="1600" dirty="0" smtClean="0"/>
              <a:t> </a:t>
            </a:r>
            <a:r>
              <a:rPr lang="cs-CZ" sz="1600" dirty="0" err="1" smtClean="0"/>
              <a:t>name</a:t>
            </a:r>
            <a:r>
              <a:rPr lang="cs-CZ" sz="1600" dirty="0" smtClean="0"/>
              <a:t> label) </a:t>
            </a:r>
            <a:r>
              <a:rPr lang="cs-CZ" sz="1600" dirty="0" err="1" smtClean="0"/>
              <a:t>or</a:t>
            </a:r>
            <a:r>
              <a:rPr lang="cs-CZ" sz="1600" dirty="0" smtClean="0"/>
              <a:t> status </a:t>
            </a:r>
            <a:r>
              <a:rPr lang="cs-CZ" sz="1600" dirty="0" err="1" smtClean="0"/>
              <a:t>LEDs</a:t>
            </a:r>
            <a:r>
              <a:rPr lang="cs-CZ" sz="1600" dirty="0" smtClean="0"/>
              <a:t> </a:t>
            </a:r>
            <a:r>
              <a:rPr lang="cs-CZ" sz="1600" dirty="0" err="1" smtClean="0"/>
              <a:t>window</a:t>
            </a:r>
            <a:r>
              <a:rPr lang="cs-CZ" sz="1600" dirty="0" smtClean="0"/>
              <a:t>. </a:t>
            </a:r>
            <a:r>
              <a:rPr lang="cs-CZ" sz="1600" dirty="0" err="1" smtClean="0"/>
              <a:t>Four</a:t>
            </a:r>
            <a:r>
              <a:rPr lang="cs-CZ" sz="1600" dirty="0" smtClean="0"/>
              <a:t> colour </a:t>
            </a:r>
            <a:r>
              <a:rPr lang="cs-CZ" sz="1600" dirty="0" err="1" smtClean="0"/>
              <a:t>LEDs</a:t>
            </a:r>
            <a:r>
              <a:rPr lang="cs-CZ" sz="1600" dirty="0"/>
              <a:t> </a:t>
            </a:r>
            <a:r>
              <a:rPr lang="cs-CZ" sz="1600" dirty="0" smtClean="0"/>
              <a:t> (</a:t>
            </a:r>
            <a:r>
              <a:rPr lang="cs-CZ" sz="1600" dirty="0" err="1" smtClean="0"/>
              <a:t>yellow</a:t>
            </a:r>
            <a:r>
              <a:rPr lang="cs-CZ" sz="1600" dirty="0" smtClean="0"/>
              <a:t>, blue, green and </a:t>
            </a:r>
            <a:r>
              <a:rPr lang="cs-CZ" sz="1600" dirty="0" err="1" smtClean="0"/>
              <a:t>red</a:t>
            </a:r>
            <a:r>
              <a:rPr lang="cs-CZ" sz="1600" dirty="0" smtClean="0"/>
              <a:t>) are a standard part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main</a:t>
            </a:r>
            <a:r>
              <a:rPr lang="cs-CZ" sz="1600" dirty="0" smtClean="0"/>
              <a:t> module</a:t>
            </a:r>
          </a:p>
          <a:p>
            <a:pPr lvl="2"/>
            <a:r>
              <a:rPr lang="cs-CZ" sz="1600" dirty="0" err="1" smtClean="0"/>
              <a:t>Both</a:t>
            </a:r>
            <a:r>
              <a:rPr lang="cs-CZ" sz="1600" dirty="0" smtClean="0"/>
              <a:t> </a:t>
            </a:r>
            <a:r>
              <a:rPr lang="cs-CZ" sz="1600" dirty="0" err="1" smtClean="0"/>
              <a:t>empty</a:t>
            </a:r>
            <a:r>
              <a:rPr lang="cs-CZ" sz="1600" dirty="0" smtClean="0"/>
              <a:t> </a:t>
            </a:r>
            <a:r>
              <a:rPr lang="cs-CZ" sz="1600" dirty="0" err="1" smtClean="0"/>
              <a:t>black</a:t>
            </a:r>
            <a:r>
              <a:rPr lang="cs-CZ" sz="1600" dirty="0" smtClean="0"/>
              <a:t> label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info</a:t>
            </a:r>
            <a:r>
              <a:rPr lang="cs-CZ" sz="1600" dirty="0" smtClean="0"/>
              <a:t> </a:t>
            </a:r>
            <a:r>
              <a:rPr lang="cs-CZ" sz="1600" dirty="0" err="1" smtClean="0"/>
              <a:t>window</a:t>
            </a:r>
            <a:r>
              <a:rPr lang="cs-CZ" sz="1600" dirty="0" smtClean="0"/>
              <a:t>, </a:t>
            </a:r>
            <a:r>
              <a:rPr lang="cs-CZ" sz="1600" dirty="0" err="1" smtClean="0"/>
              <a:t>where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user </a:t>
            </a:r>
            <a:r>
              <a:rPr lang="cs-CZ" sz="1600" dirty="0" err="1" smtClean="0"/>
              <a:t>can</a:t>
            </a:r>
            <a:r>
              <a:rPr lang="cs-CZ" sz="1600" dirty="0" smtClean="0"/>
              <a:t> place his </a:t>
            </a:r>
            <a:r>
              <a:rPr lang="cs-CZ" sz="1600" dirty="0" err="1" smtClean="0"/>
              <a:t>own</a:t>
            </a:r>
            <a:r>
              <a:rPr lang="cs-CZ" sz="1600" dirty="0" smtClean="0"/>
              <a:t> label and status </a:t>
            </a:r>
            <a:r>
              <a:rPr lang="cs-CZ" sz="1600" dirty="0" err="1" smtClean="0"/>
              <a:t>LEDs</a:t>
            </a:r>
            <a:r>
              <a:rPr lang="cs-CZ" sz="1600" dirty="0" smtClean="0"/>
              <a:t> label are </a:t>
            </a:r>
            <a:r>
              <a:rPr lang="cs-CZ" sz="1600" dirty="0" err="1" smtClean="0"/>
              <a:t>included</a:t>
            </a:r>
            <a:r>
              <a:rPr lang="cs-CZ" sz="1600" dirty="0"/>
              <a:t>.</a:t>
            </a:r>
            <a:r>
              <a:rPr lang="cs-CZ" sz="1600" dirty="0" smtClean="0"/>
              <a:t> </a:t>
            </a:r>
          </a:p>
          <a:p>
            <a:pPr lvl="3"/>
            <a:r>
              <a:rPr lang="cs-CZ" sz="1400" dirty="0" smtClean="0"/>
              <a:t>User </a:t>
            </a:r>
            <a:r>
              <a:rPr lang="cs-CZ" sz="1400" dirty="0" err="1" smtClean="0"/>
              <a:t>can</a:t>
            </a:r>
            <a:r>
              <a:rPr lang="cs-CZ" sz="1400" dirty="0" smtClean="0"/>
              <a:t> </a:t>
            </a:r>
            <a:r>
              <a:rPr lang="cs-CZ" sz="1400" dirty="0" err="1" smtClean="0"/>
              <a:t>decide</a:t>
            </a:r>
            <a:r>
              <a:rPr lang="cs-CZ" sz="1400" dirty="0" smtClean="0"/>
              <a:t> </a:t>
            </a:r>
            <a:r>
              <a:rPr lang="cs-CZ" sz="1400" dirty="0" err="1" smtClean="0"/>
              <a:t>what</a:t>
            </a:r>
            <a:r>
              <a:rPr lang="cs-CZ" sz="1400" dirty="0" smtClean="0"/>
              <a:t>  type </a:t>
            </a:r>
            <a:r>
              <a:rPr lang="cs-CZ" sz="1400" dirty="0" err="1" smtClean="0"/>
              <a:t>of</a:t>
            </a:r>
            <a:r>
              <a:rPr lang="cs-CZ" sz="1400" dirty="0" smtClean="0"/>
              <a:t> label (house </a:t>
            </a:r>
            <a:r>
              <a:rPr lang="cs-CZ" sz="1400" dirty="0" err="1" smtClean="0"/>
              <a:t>number</a:t>
            </a:r>
            <a:r>
              <a:rPr lang="cs-CZ" sz="1400" dirty="0" smtClean="0"/>
              <a:t> label </a:t>
            </a:r>
            <a:r>
              <a:rPr lang="cs-CZ" sz="1400" dirty="0" err="1" smtClean="0"/>
              <a:t>or</a:t>
            </a:r>
            <a:r>
              <a:rPr lang="cs-CZ" sz="1400" dirty="0" smtClean="0"/>
              <a:t> </a:t>
            </a:r>
            <a:r>
              <a:rPr lang="cs-CZ" sz="1400" dirty="0" err="1" smtClean="0"/>
              <a:t>LEDs</a:t>
            </a:r>
            <a:r>
              <a:rPr lang="cs-CZ" sz="1400" dirty="0" smtClean="0"/>
              <a:t> label) to use </a:t>
            </a:r>
            <a:r>
              <a:rPr lang="cs-CZ" sz="1400" dirty="0" err="1" smtClean="0"/>
              <a:t>or</a:t>
            </a:r>
            <a:r>
              <a:rPr lang="cs-CZ" sz="1400" dirty="0" smtClean="0"/>
              <a:t> he </a:t>
            </a:r>
            <a:r>
              <a:rPr lang="cs-CZ" sz="1400" dirty="0" err="1" smtClean="0"/>
              <a:t>can</a:t>
            </a:r>
            <a:r>
              <a:rPr lang="cs-CZ" sz="1400" dirty="0" smtClean="0"/>
              <a:t> </a:t>
            </a:r>
            <a:r>
              <a:rPr lang="cs-CZ" sz="1400" dirty="0" err="1" smtClean="0"/>
              <a:t>change</a:t>
            </a:r>
            <a:r>
              <a:rPr lang="cs-CZ" sz="1400" dirty="0" smtClean="0"/>
              <a:t> </a:t>
            </a:r>
            <a:r>
              <a:rPr lang="cs-CZ" sz="1400" dirty="0" err="1" smtClean="0"/>
              <a:t>it</a:t>
            </a:r>
            <a:r>
              <a:rPr lang="cs-CZ" sz="1400" dirty="0" smtClean="0"/>
              <a:t> </a:t>
            </a:r>
            <a:r>
              <a:rPr lang="cs-CZ" sz="1400" dirty="0" err="1" smtClean="0"/>
              <a:t>later</a:t>
            </a:r>
            <a:endParaRPr lang="cs-CZ" sz="1400" dirty="0" smtClean="0"/>
          </a:p>
          <a:p>
            <a:pPr lvl="2"/>
            <a:r>
              <a:rPr lang="cs-CZ" sz="1600" dirty="0" smtClean="0"/>
              <a:t>Status </a:t>
            </a:r>
            <a:r>
              <a:rPr lang="cs-CZ" sz="1600" dirty="0" err="1" smtClean="0"/>
              <a:t>LEDs</a:t>
            </a:r>
            <a:r>
              <a:rPr lang="cs-CZ" sz="1600" dirty="0" smtClean="0"/>
              <a:t> </a:t>
            </a:r>
            <a:r>
              <a:rPr lang="cs-CZ" sz="1600" dirty="0" err="1" smtClean="0"/>
              <a:t>window</a:t>
            </a:r>
            <a:r>
              <a:rPr lang="cs-CZ" sz="1600" dirty="0" smtClean="0"/>
              <a:t> – call in </a:t>
            </a:r>
            <a:r>
              <a:rPr lang="cs-CZ" sz="1600" dirty="0" err="1" smtClean="0"/>
              <a:t>progress</a:t>
            </a:r>
            <a:r>
              <a:rPr lang="cs-CZ" sz="1600" dirty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ringing</a:t>
            </a:r>
            <a:r>
              <a:rPr lang="cs-CZ" sz="1600" dirty="0" smtClean="0"/>
              <a:t>), call </a:t>
            </a:r>
            <a:r>
              <a:rPr lang="cs-CZ" sz="1600" dirty="0" err="1" smtClean="0"/>
              <a:t>active</a:t>
            </a:r>
            <a:r>
              <a:rPr lang="cs-CZ" sz="1600" dirty="0" smtClean="0"/>
              <a:t>, </a:t>
            </a:r>
            <a:r>
              <a:rPr lang="cs-CZ" sz="1600" dirty="0" err="1" smtClean="0"/>
              <a:t>door</a:t>
            </a:r>
            <a:r>
              <a:rPr lang="cs-CZ" sz="1600" dirty="0" smtClean="0"/>
              <a:t> open, doorphone </a:t>
            </a:r>
            <a:r>
              <a:rPr lang="cs-CZ" sz="1600" dirty="0" err="1" smtClean="0"/>
              <a:t>active</a:t>
            </a:r>
            <a:r>
              <a:rPr lang="cs-CZ" sz="1600" dirty="0" smtClean="0"/>
              <a:t> (line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picked</a:t>
            </a:r>
            <a:r>
              <a:rPr lang="cs-CZ" sz="1600" dirty="0" smtClean="0"/>
              <a:t> up)</a:t>
            </a:r>
          </a:p>
          <a:p>
            <a:pPr lvl="3"/>
            <a:r>
              <a:rPr lang="cs-CZ" sz="1400" dirty="0" err="1" smtClean="0"/>
              <a:t>Hearing</a:t>
            </a:r>
            <a:r>
              <a:rPr lang="cs-CZ" sz="1400" dirty="0" smtClean="0"/>
              <a:t> </a:t>
            </a:r>
            <a:r>
              <a:rPr lang="cs-CZ" sz="1400" dirty="0" err="1" smtClean="0"/>
              <a:t>impaired</a:t>
            </a:r>
            <a:r>
              <a:rPr lang="cs-CZ" sz="1400" dirty="0" smtClean="0"/>
              <a:t> </a:t>
            </a:r>
            <a:r>
              <a:rPr lang="cs-CZ" sz="1400" dirty="0" err="1" smtClean="0"/>
              <a:t>friendly</a:t>
            </a:r>
            <a:r>
              <a:rPr lang="cs-CZ" sz="1400" dirty="0" smtClean="0"/>
              <a:t> </a:t>
            </a:r>
            <a:r>
              <a:rPr lang="cs-CZ" sz="1400" dirty="0" err="1" smtClean="0"/>
              <a:t>system</a:t>
            </a:r>
            <a:r>
              <a:rPr lang="cs-CZ" sz="1400" dirty="0" smtClean="0"/>
              <a:t> – </a:t>
            </a:r>
            <a:r>
              <a:rPr lang="cs-CZ" sz="1400" dirty="0" err="1" smtClean="0"/>
              <a:t>optional</a:t>
            </a:r>
            <a:r>
              <a:rPr lang="cs-CZ" sz="1400" dirty="0" smtClean="0"/>
              <a:t> audio-</a:t>
            </a:r>
            <a:r>
              <a:rPr lang="cs-CZ" sz="1400" dirty="0" err="1" smtClean="0"/>
              <a:t>induction</a:t>
            </a:r>
            <a:r>
              <a:rPr lang="cs-CZ" sz="1400" dirty="0" smtClean="0"/>
              <a:t> </a:t>
            </a:r>
            <a:r>
              <a:rPr lang="cs-CZ" sz="1400" dirty="0" err="1"/>
              <a:t>loop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speaker</a:t>
            </a:r>
            <a:endParaRPr lang="cs-CZ" sz="1400" dirty="0"/>
          </a:p>
          <a:p>
            <a:pPr lvl="3"/>
            <a:endParaRPr lang="cs-CZ" sz="1400" dirty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99734" y="1390345"/>
            <a:ext cx="9147903" cy="130495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1" name="Obrázek 10" descr="GBD-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22" y="1572783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GBD-0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65" y="1580791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GBD-0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72" y="1586985"/>
            <a:ext cx="957580" cy="98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GBD5-mo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91" y="1601873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GBD10-mo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09" y="1621291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GBDKey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47" y="1590477"/>
            <a:ext cx="964565" cy="9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C:\Users\Černoušek\Desktop\window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27" y="1590477"/>
            <a:ext cx="987425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C:\Users\Černoušek\Desktop\blind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95" y="1611398"/>
            <a:ext cx="986155" cy="97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ázek 21" descr="GBD-0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573" y="2906828"/>
            <a:ext cx="1207592" cy="123539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Obdélník 22"/>
          <p:cNvSpPr/>
          <p:nvPr/>
        </p:nvSpPr>
        <p:spPr>
          <a:xfrm>
            <a:off x="2571535" y="1510657"/>
            <a:ext cx="1109037" cy="10929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00" y="2906828"/>
            <a:ext cx="680373" cy="681037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81" y="2895432"/>
            <a:ext cx="1557261" cy="7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2944260"/>
            <a:ext cx="10546492" cy="2890066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modules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 smtClean="0"/>
              <a:t>N1220</a:t>
            </a:r>
            <a:r>
              <a:rPr lang="cs-CZ" dirty="0" smtClean="0"/>
              <a:t>/AL </a:t>
            </a:r>
            <a:r>
              <a:rPr lang="cs-CZ" dirty="0"/>
              <a:t>AUDIO </a:t>
            </a:r>
            <a:r>
              <a:rPr lang="cs-CZ" dirty="0" smtClean="0"/>
              <a:t>Analog</a:t>
            </a:r>
          </a:p>
          <a:p>
            <a:pPr lvl="2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600" dirty="0" err="1" smtClean="0"/>
              <a:t>11881220A</a:t>
            </a:r>
            <a:r>
              <a:rPr lang="cs-CZ" sz="1600" dirty="0" smtClean="0"/>
              <a:t> </a:t>
            </a:r>
          </a:p>
          <a:p>
            <a:pPr lvl="2"/>
            <a:r>
              <a:rPr lang="pt-BR" sz="1600" dirty="0"/>
              <a:t>Module external dimensions: 100(w) x 100(h) mm</a:t>
            </a:r>
            <a:endParaRPr lang="cs-CZ" sz="2300" dirty="0" smtClean="0"/>
          </a:p>
          <a:p>
            <a:pPr lvl="2"/>
            <a:r>
              <a:rPr lang="en-US" sz="1600" dirty="0"/>
              <a:t>Steady illumination at the door panel through white </a:t>
            </a:r>
            <a:r>
              <a:rPr lang="en-US" sz="1600" dirty="0" err="1"/>
              <a:t>leds</a:t>
            </a:r>
            <a:endParaRPr lang="cs-CZ" sz="1600" dirty="0"/>
          </a:p>
          <a:p>
            <a:pPr lvl="2"/>
            <a:r>
              <a:rPr lang="en-US" sz="1600" dirty="0" smtClean="0"/>
              <a:t>Analogue </a:t>
            </a:r>
            <a:r>
              <a:rPr lang="en-US" sz="1600" dirty="0"/>
              <a:t>main module, </a:t>
            </a:r>
            <a:r>
              <a:rPr lang="en-US" sz="1600" dirty="0" smtClean="0"/>
              <a:t>audio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MIC</a:t>
            </a:r>
            <a:r>
              <a:rPr lang="cs-CZ" sz="1600" dirty="0" smtClean="0"/>
              <a:t> and </a:t>
            </a:r>
            <a:r>
              <a:rPr lang="cs-CZ" sz="1600" dirty="0" err="1" smtClean="0"/>
              <a:t>SPK</a:t>
            </a:r>
            <a:r>
              <a:rPr lang="en-US" sz="1600" dirty="0" smtClean="0"/>
              <a:t>, </a:t>
            </a:r>
            <a:r>
              <a:rPr lang="cs-CZ" sz="1600" dirty="0"/>
              <a:t>2</a:t>
            </a:r>
            <a:r>
              <a:rPr lang="cs-CZ" sz="1600" dirty="0" smtClean="0"/>
              <a:t> call</a:t>
            </a:r>
            <a:r>
              <a:rPr lang="en-US" sz="1600" dirty="0" smtClean="0"/>
              <a:t> button</a:t>
            </a:r>
            <a:r>
              <a:rPr lang="cs-CZ" sz="1600" dirty="0" smtClean="0"/>
              <a:t>s</a:t>
            </a:r>
            <a:r>
              <a:rPr lang="en-US" sz="1600" dirty="0" smtClean="0"/>
              <a:t>, </a:t>
            </a:r>
            <a:r>
              <a:rPr lang="en-US" sz="1600" dirty="0"/>
              <a:t>small info window / status LEDs window</a:t>
            </a:r>
            <a:r>
              <a:rPr lang="cs-CZ" sz="1600" dirty="0" smtClean="0"/>
              <a:t> </a:t>
            </a:r>
          </a:p>
          <a:p>
            <a:pPr lvl="2"/>
            <a:r>
              <a:rPr lang="cs-CZ" sz="1600" dirty="0" err="1" smtClean="0"/>
              <a:t>Powered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analogue</a:t>
            </a:r>
            <a:r>
              <a:rPr lang="cs-CZ" sz="1600" dirty="0" smtClean="0"/>
              <a:t> line </a:t>
            </a:r>
            <a:r>
              <a:rPr lang="cs-CZ" sz="1600" dirty="0" err="1" smtClean="0"/>
              <a:t>only</a:t>
            </a:r>
            <a:r>
              <a:rPr lang="cs-CZ" sz="1600" dirty="0" smtClean="0"/>
              <a:t>. </a:t>
            </a:r>
            <a:r>
              <a:rPr lang="cs-CZ" sz="1600" dirty="0" err="1" smtClean="0"/>
              <a:t>If</a:t>
            </a:r>
            <a:r>
              <a:rPr lang="cs-CZ" sz="1600" dirty="0" smtClean="0"/>
              <a:t> </a:t>
            </a:r>
            <a:r>
              <a:rPr lang="cs-CZ" sz="1600" dirty="0" err="1" smtClean="0"/>
              <a:t>powered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an</a:t>
            </a:r>
            <a:r>
              <a:rPr lang="cs-CZ" sz="1600" dirty="0" smtClean="0"/>
              <a:t> </a:t>
            </a:r>
            <a:r>
              <a:rPr lang="cs-CZ" sz="1600" dirty="0" err="1" smtClean="0"/>
              <a:t>external</a:t>
            </a:r>
            <a:r>
              <a:rPr lang="cs-CZ" sz="1600" dirty="0" smtClean="0"/>
              <a:t> </a:t>
            </a:r>
            <a:r>
              <a:rPr lang="cs-CZ" sz="1600" dirty="0" err="1" smtClean="0"/>
              <a:t>power</a:t>
            </a:r>
            <a:r>
              <a:rPr lang="cs-CZ" sz="1600" dirty="0" smtClean="0"/>
              <a:t> </a:t>
            </a:r>
            <a:r>
              <a:rPr lang="cs-CZ" sz="1600" dirty="0" err="1" smtClean="0"/>
              <a:t>supply</a:t>
            </a:r>
            <a:r>
              <a:rPr lang="cs-CZ" sz="1600" dirty="0" smtClean="0"/>
              <a:t>, call </a:t>
            </a:r>
            <a:r>
              <a:rPr lang="cs-CZ" sz="1600" dirty="0" err="1" smtClean="0"/>
              <a:t>buttons</a:t>
            </a:r>
            <a:r>
              <a:rPr lang="cs-CZ" sz="1600" dirty="0" smtClean="0"/>
              <a:t> label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illuminated</a:t>
            </a:r>
            <a:r>
              <a:rPr lang="cs-CZ" sz="1600" dirty="0"/>
              <a:t> </a:t>
            </a:r>
            <a:r>
              <a:rPr lang="cs-CZ" sz="1600" dirty="0" smtClean="0"/>
              <a:t>and </a:t>
            </a:r>
            <a:r>
              <a:rPr lang="cs-CZ" sz="1600" dirty="0"/>
              <a:t>status </a:t>
            </a:r>
            <a:r>
              <a:rPr lang="cs-CZ" sz="1600" dirty="0" err="1"/>
              <a:t>LEDs</a:t>
            </a:r>
            <a:r>
              <a:rPr lang="cs-CZ" sz="1600" dirty="0"/>
              <a:t> </a:t>
            </a:r>
            <a:r>
              <a:rPr lang="cs-CZ" sz="1600" dirty="0" err="1"/>
              <a:t>indicate</a:t>
            </a:r>
            <a:r>
              <a:rPr lang="cs-CZ" sz="1600" dirty="0"/>
              <a:t> </a:t>
            </a:r>
            <a:r>
              <a:rPr lang="cs-CZ" sz="1600" dirty="0" err="1"/>
              <a:t>actual</a:t>
            </a:r>
            <a:r>
              <a:rPr lang="cs-CZ" sz="1600" dirty="0"/>
              <a:t> </a:t>
            </a:r>
            <a:r>
              <a:rPr lang="cs-CZ" sz="1600" dirty="0" err="1"/>
              <a:t>state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smtClean="0"/>
              <a:t>doorphone</a:t>
            </a:r>
          </a:p>
          <a:p>
            <a:pPr lvl="2"/>
            <a:r>
              <a:rPr lang="cs-CZ" sz="1600" dirty="0" err="1" smtClean="0"/>
              <a:t>1.8mm</a:t>
            </a:r>
            <a:r>
              <a:rPr lang="cs-CZ" sz="1600" dirty="0" smtClean="0"/>
              <a:t> </a:t>
            </a:r>
            <a:r>
              <a:rPr lang="cs-CZ" sz="1600" dirty="0" err="1" smtClean="0"/>
              <a:t>thick</a:t>
            </a:r>
            <a:r>
              <a:rPr lang="cs-CZ" sz="1600" dirty="0" smtClean="0"/>
              <a:t> </a:t>
            </a:r>
            <a:r>
              <a:rPr lang="cs-CZ" sz="1600" dirty="0" err="1" smtClean="0"/>
              <a:t>alluminium</a:t>
            </a:r>
            <a:r>
              <a:rPr lang="cs-CZ" sz="1600" dirty="0" smtClean="0"/>
              <a:t>, </a:t>
            </a:r>
            <a:r>
              <a:rPr lang="cs-CZ" sz="1600" dirty="0" err="1" smtClean="0"/>
              <a:t>info</a:t>
            </a:r>
            <a:r>
              <a:rPr lang="cs-CZ" sz="1600" dirty="0" smtClean="0"/>
              <a:t> </a:t>
            </a:r>
            <a:r>
              <a:rPr lang="cs-CZ" sz="1600" dirty="0" err="1" smtClean="0"/>
              <a:t>window</a:t>
            </a:r>
            <a:r>
              <a:rPr lang="cs-CZ" sz="1600" dirty="0" smtClean="0"/>
              <a:t> made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polycarbonate</a:t>
            </a:r>
            <a:r>
              <a:rPr lang="cs-CZ" sz="1600" dirty="0" smtClean="0"/>
              <a:t>. Call </a:t>
            </a:r>
            <a:r>
              <a:rPr lang="cs-CZ" sz="1600" dirty="0" err="1" smtClean="0"/>
              <a:t>buttons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stainless</a:t>
            </a:r>
            <a:r>
              <a:rPr lang="cs-CZ" sz="1600" dirty="0" smtClean="0"/>
              <a:t> </a:t>
            </a:r>
            <a:r>
              <a:rPr lang="cs-CZ" sz="1600" dirty="0" err="1" smtClean="0"/>
              <a:t>steel</a:t>
            </a:r>
            <a:r>
              <a:rPr lang="cs-CZ" sz="1600" dirty="0" smtClean="0"/>
              <a:t> </a:t>
            </a:r>
            <a:r>
              <a:rPr lang="cs-CZ" sz="1600" dirty="0" err="1" smtClean="0"/>
              <a:t>cover</a:t>
            </a:r>
            <a:endParaRPr lang="cs-CZ" sz="1600" dirty="0" smtClean="0"/>
          </a:p>
          <a:p>
            <a:pPr lvl="2"/>
            <a:r>
              <a:rPr lang="cs-CZ" sz="1600" dirty="0" smtClean="0"/>
              <a:t>User </a:t>
            </a:r>
            <a:r>
              <a:rPr lang="cs-CZ" sz="1600" dirty="0" err="1" smtClean="0"/>
              <a:t>can</a:t>
            </a:r>
            <a:r>
              <a:rPr lang="cs-CZ" sz="1600" dirty="0" smtClean="0"/>
              <a:t> </a:t>
            </a:r>
            <a:r>
              <a:rPr lang="cs-CZ" sz="1600" dirty="0" err="1" smtClean="0"/>
              <a:t>decide</a:t>
            </a:r>
            <a:r>
              <a:rPr lang="cs-CZ" sz="1600" dirty="0" smtClean="0"/>
              <a:t> </a:t>
            </a:r>
            <a:r>
              <a:rPr lang="cs-CZ" sz="1600" dirty="0" err="1" smtClean="0"/>
              <a:t>if</a:t>
            </a:r>
            <a:r>
              <a:rPr lang="cs-CZ" sz="1600" dirty="0" smtClean="0"/>
              <a:t> he </a:t>
            </a:r>
            <a:r>
              <a:rPr lang="cs-CZ" sz="1600" dirty="0" err="1" smtClean="0"/>
              <a:t>wants</a:t>
            </a:r>
            <a:r>
              <a:rPr lang="cs-CZ" sz="1600" dirty="0" smtClean="0"/>
              <a:t> to use </a:t>
            </a:r>
            <a:r>
              <a:rPr lang="cs-CZ" sz="1600" dirty="0" err="1" smtClean="0"/>
              <a:t>info</a:t>
            </a:r>
            <a:r>
              <a:rPr lang="cs-CZ" sz="1600" dirty="0" smtClean="0"/>
              <a:t> </a:t>
            </a:r>
            <a:r>
              <a:rPr lang="cs-CZ" sz="1600" dirty="0" err="1" smtClean="0"/>
              <a:t>window</a:t>
            </a:r>
            <a:r>
              <a:rPr lang="cs-CZ" sz="1600" dirty="0" smtClean="0"/>
              <a:t> (</a:t>
            </a:r>
            <a:r>
              <a:rPr lang="cs-CZ" sz="1600" dirty="0" err="1" smtClean="0"/>
              <a:t>e.g</a:t>
            </a:r>
            <a:r>
              <a:rPr lang="cs-CZ" sz="1600" dirty="0" smtClean="0"/>
              <a:t>. house </a:t>
            </a:r>
            <a:r>
              <a:rPr lang="cs-CZ" sz="1600" dirty="0" err="1" smtClean="0"/>
              <a:t>number</a:t>
            </a:r>
            <a:r>
              <a:rPr lang="cs-CZ" sz="1600" dirty="0" smtClean="0"/>
              <a:t>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company</a:t>
            </a:r>
            <a:r>
              <a:rPr lang="cs-CZ" sz="1600" dirty="0" smtClean="0"/>
              <a:t> </a:t>
            </a:r>
            <a:r>
              <a:rPr lang="cs-CZ" sz="1600" dirty="0" err="1" smtClean="0"/>
              <a:t>name</a:t>
            </a:r>
            <a:r>
              <a:rPr lang="cs-CZ" sz="1600" dirty="0" smtClean="0"/>
              <a:t> label) </a:t>
            </a:r>
            <a:r>
              <a:rPr lang="cs-CZ" sz="1600" dirty="0" err="1" smtClean="0"/>
              <a:t>or</a:t>
            </a:r>
            <a:r>
              <a:rPr lang="cs-CZ" sz="1600" dirty="0" smtClean="0"/>
              <a:t> status </a:t>
            </a:r>
            <a:r>
              <a:rPr lang="cs-CZ" sz="1600" dirty="0" err="1" smtClean="0"/>
              <a:t>LEDs</a:t>
            </a:r>
            <a:r>
              <a:rPr lang="cs-CZ" sz="1600" dirty="0" smtClean="0"/>
              <a:t> </a:t>
            </a:r>
            <a:r>
              <a:rPr lang="cs-CZ" sz="1600" dirty="0" err="1" smtClean="0"/>
              <a:t>window</a:t>
            </a:r>
            <a:r>
              <a:rPr lang="cs-CZ" sz="1600" dirty="0" smtClean="0"/>
              <a:t>. </a:t>
            </a:r>
            <a:r>
              <a:rPr lang="cs-CZ" sz="1600" dirty="0" err="1" smtClean="0"/>
              <a:t>Four</a:t>
            </a:r>
            <a:r>
              <a:rPr lang="cs-CZ" sz="1600" dirty="0" smtClean="0"/>
              <a:t> colour </a:t>
            </a:r>
            <a:r>
              <a:rPr lang="cs-CZ" sz="1600" dirty="0" err="1" smtClean="0"/>
              <a:t>LEDs</a:t>
            </a:r>
            <a:r>
              <a:rPr lang="cs-CZ" sz="1600" dirty="0"/>
              <a:t> </a:t>
            </a:r>
            <a:r>
              <a:rPr lang="cs-CZ" sz="1600" dirty="0" smtClean="0"/>
              <a:t> (</a:t>
            </a:r>
            <a:r>
              <a:rPr lang="cs-CZ" sz="1600" dirty="0" err="1" smtClean="0"/>
              <a:t>yellow</a:t>
            </a:r>
            <a:r>
              <a:rPr lang="cs-CZ" sz="1600" dirty="0" smtClean="0"/>
              <a:t>, blue, green and </a:t>
            </a:r>
            <a:r>
              <a:rPr lang="cs-CZ" sz="1600" dirty="0" err="1" smtClean="0"/>
              <a:t>red</a:t>
            </a:r>
            <a:r>
              <a:rPr lang="cs-CZ" sz="1600" dirty="0" smtClean="0"/>
              <a:t>) are a standard part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main</a:t>
            </a:r>
            <a:r>
              <a:rPr lang="cs-CZ" sz="1600" dirty="0" smtClean="0"/>
              <a:t> module</a:t>
            </a:r>
          </a:p>
          <a:p>
            <a:pPr lvl="2"/>
            <a:r>
              <a:rPr lang="cs-CZ" sz="1600" dirty="0" err="1" smtClean="0"/>
              <a:t>Both</a:t>
            </a:r>
            <a:r>
              <a:rPr lang="cs-CZ" sz="1600" dirty="0" smtClean="0"/>
              <a:t> </a:t>
            </a:r>
            <a:r>
              <a:rPr lang="cs-CZ" sz="1600" dirty="0" err="1" smtClean="0"/>
              <a:t>empty</a:t>
            </a:r>
            <a:r>
              <a:rPr lang="cs-CZ" sz="1600" dirty="0" smtClean="0"/>
              <a:t> </a:t>
            </a:r>
            <a:r>
              <a:rPr lang="cs-CZ" sz="1600" dirty="0" err="1" smtClean="0"/>
              <a:t>black</a:t>
            </a:r>
            <a:r>
              <a:rPr lang="cs-CZ" sz="1600" dirty="0" smtClean="0"/>
              <a:t> label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info</a:t>
            </a:r>
            <a:r>
              <a:rPr lang="cs-CZ" sz="1600" dirty="0" smtClean="0"/>
              <a:t> </a:t>
            </a:r>
            <a:r>
              <a:rPr lang="cs-CZ" sz="1600" dirty="0" err="1" smtClean="0"/>
              <a:t>window</a:t>
            </a:r>
            <a:r>
              <a:rPr lang="cs-CZ" sz="1600" dirty="0" smtClean="0"/>
              <a:t>, </a:t>
            </a:r>
            <a:r>
              <a:rPr lang="cs-CZ" sz="1600" dirty="0" err="1" smtClean="0"/>
              <a:t>where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user </a:t>
            </a:r>
            <a:r>
              <a:rPr lang="cs-CZ" sz="1600" dirty="0" err="1" smtClean="0"/>
              <a:t>can</a:t>
            </a:r>
            <a:r>
              <a:rPr lang="cs-CZ" sz="1600" dirty="0" smtClean="0"/>
              <a:t> place his </a:t>
            </a:r>
            <a:r>
              <a:rPr lang="cs-CZ" sz="1600" dirty="0" err="1" smtClean="0"/>
              <a:t>own</a:t>
            </a:r>
            <a:r>
              <a:rPr lang="cs-CZ" sz="1600" dirty="0" smtClean="0"/>
              <a:t> label and status </a:t>
            </a:r>
            <a:r>
              <a:rPr lang="cs-CZ" sz="1600" dirty="0" err="1" smtClean="0"/>
              <a:t>LEDs</a:t>
            </a:r>
            <a:r>
              <a:rPr lang="cs-CZ" sz="1600" dirty="0" smtClean="0"/>
              <a:t> label are </a:t>
            </a:r>
            <a:r>
              <a:rPr lang="cs-CZ" sz="1600" dirty="0" err="1" smtClean="0"/>
              <a:t>included</a:t>
            </a:r>
            <a:r>
              <a:rPr lang="cs-CZ" sz="1600" dirty="0" smtClean="0"/>
              <a:t> </a:t>
            </a:r>
          </a:p>
          <a:p>
            <a:pPr lvl="3"/>
            <a:r>
              <a:rPr lang="cs-CZ" sz="1400" dirty="0" smtClean="0"/>
              <a:t>User </a:t>
            </a:r>
            <a:r>
              <a:rPr lang="cs-CZ" sz="1400" dirty="0" err="1" smtClean="0"/>
              <a:t>can</a:t>
            </a:r>
            <a:r>
              <a:rPr lang="cs-CZ" sz="1400" dirty="0" smtClean="0"/>
              <a:t> </a:t>
            </a:r>
            <a:r>
              <a:rPr lang="cs-CZ" sz="1400" dirty="0" err="1" smtClean="0"/>
              <a:t>decide</a:t>
            </a:r>
            <a:r>
              <a:rPr lang="cs-CZ" sz="1400" dirty="0" smtClean="0"/>
              <a:t> </a:t>
            </a:r>
            <a:r>
              <a:rPr lang="cs-CZ" sz="1400" dirty="0" err="1" smtClean="0"/>
              <a:t>what</a:t>
            </a:r>
            <a:r>
              <a:rPr lang="cs-CZ" sz="1400" dirty="0" smtClean="0"/>
              <a:t>  type </a:t>
            </a:r>
            <a:r>
              <a:rPr lang="cs-CZ" sz="1400" dirty="0" err="1" smtClean="0"/>
              <a:t>of</a:t>
            </a:r>
            <a:r>
              <a:rPr lang="cs-CZ" sz="1400" dirty="0" smtClean="0"/>
              <a:t> label </a:t>
            </a:r>
            <a:r>
              <a:rPr lang="cs-CZ" sz="1400" dirty="0"/>
              <a:t>(house </a:t>
            </a:r>
            <a:r>
              <a:rPr lang="cs-CZ" sz="1400" dirty="0" err="1"/>
              <a:t>number</a:t>
            </a:r>
            <a:r>
              <a:rPr lang="cs-CZ" sz="1400" dirty="0"/>
              <a:t> label </a:t>
            </a:r>
            <a:r>
              <a:rPr lang="cs-CZ" sz="1400" dirty="0" err="1"/>
              <a:t>or</a:t>
            </a:r>
            <a:r>
              <a:rPr lang="cs-CZ" sz="1400" dirty="0"/>
              <a:t> </a:t>
            </a:r>
            <a:r>
              <a:rPr lang="cs-CZ" sz="1400" dirty="0" err="1"/>
              <a:t>LEDs</a:t>
            </a:r>
            <a:r>
              <a:rPr lang="cs-CZ" sz="1400" dirty="0"/>
              <a:t> label) </a:t>
            </a:r>
            <a:r>
              <a:rPr lang="cs-CZ" sz="1400" dirty="0" smtClean="0"/>
              <a:t>to use </a:t>
            </a:r>
            <a:r>
              <a:rPr lang="cs-CZ" sz="1400" dirty="0" err="1" smtClean="0"/>
              <a:t>or</a:t>
            </a:r>
            <a:r>
              <a:rPr lang="cs-CZ" sz="1400" dirty="0" smtClean="0"/>
              <a:t> he </a:t>
            </a:r>
            <a:r>
              <a:rPr lang="cs-CZ" sz="1400" dirty="0" err="1" smtClean="0"/>
              <a:t>can</a:t>
            </a:r>
            <a:r>
              <a:rPr lang="cs-CZ" sz="1400" dirty="0" smtClean="0"/>
              <a:t> </a:t>
            </a:r>
            <a:r>
              <a:rPr lang="cs-CZ" sz="1400" dirty="0" err="1" smtClean="0"/>
              <a:t>change</a:t>
            </a:r>
            <a:r>
              <a:rPr lang="cs-CZ" sz="1400" dirty="0" smtClean="0"/>
              <a:t> </a:t>
            </a:r>
            <a:r>
              <a:rPr lang="cs-CZ" sz="1400" dirty="0" err="1" smtClean="0"/>
              <a:t>it</a:t>
            </a:r>
            <a:r>
              <a:rPr lang="cs-CZ" sz="1400" dirty="0" smtClean="0"/>
              <a:t> </a:t>
            </a:r>
            <a:r>
              <a:rPr lang="cs-CZ" sz="1400" dirty="0" err="1" smtClean="0"/>
              <a:t>later</a:t>
            </a:r>
            <a:endParaRPr lang="cs-CZ" sz="1400" dirty="0" smtClean="0"/>
          </a:p>
          <a:p>
            <a:pPr lvl="2"/>
            <a:r>
              <a:rPr lang="cs-CZ" sz="1600" dirty="0" smtClean="0"/>
              <a:t>Status </a:t>
            </a:r>
            <a:r>
              <a:rPr lang="cs-CZ" sz="1600" dirty="0" err="1" smtClean="0"/>
              <a:t>LEDs</a:t>
            </a:r>
            <a:r>
              <a:rPr lang="cs-CZ" sz="1600" dirty="0" smtClean="0"/>
              <a:t> </a:t>
            </a:r>
            <a:r>
              <a:rPr lang="cs-CZ" sz="1600" dirty="0" err="1" smtClean="0"/>
              <a:t>window</a:t>
            </a:r>
            <a:r>
              <a:rPr lang="cs-CZ" sz="1600" dirty="0" smtClean="0"/>
              <a:t> – call in </a:t>
            </a:r>
            <a:r>
              <a:rPr lang="cs-CZ" sz="1600" dirty="0" err="1" smtClean="0"/>
              <a:t>progress</a:t>
            </a:r>
            <a:r>
              <a:rPr lang="cs-CZ" sz="1600" dirty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ringing</a:t>
            </a:r>
            <a:r>
              <a:rPr lang="cs-CZ" sz="1600" dirty="0" smtClean="0"/>
              <a:t>), call </a:t>
            </a:r>
            <a:r>
              <a:rPr lang="cs-CZ" sz="1600" dirty="0" err="1" smtClean="0"/>
              <a:t>active</a:t>
            </a:r>
            <a:r>
              <a:rPr lang="cs-CZ" sz="1600" dirty="0" smtClean="0"/>
              <a:t>, </a:t>
            </a:r>
            <a:r>
              <a:rPr lang="cs-CZ" sz="1600" dirty="0" err="1" smtClean="0"/>
              <a:t>door</a:t>
            </a:r>
            <a:r>
              <a:rPr lang="cs-CZ" sz="1600" dirty="0" smtClean="0"/>
              <a:t> open, doorphone </a:t>
            </a:r>
            <a:r>
              <a:rPr lang="cs-CZ" sz="1600" dirty="0" err="1" smtClean="0"/>
              <a:t>active</a:t>
            </a:r>
            <a:r>
              <a:rPr lang="cs-CZ" sz="1600" dirty="0" smtClean="0"/>
              <a:t> (line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picked</a:t>
            </a:r>
            <a:r>
              <a:rPr lang="cs-CZ" sz="1600" dirty="0" smtClean="0"/>
              <a:t> up)</a:t>
            </a:r>
          </a:p>
          <a:p>
            <a:pPr lvl="3"/>
            <a:r>
              <a:rPr lang="cs-CZ" sz="1400" dirty="0" err="1" smtClean="0"/>
              <a:t>Hearing</a:t>
            </a:r>
            <a:r>
              <a:rPr lang="cs-CZ" sz="1400" dirty="0" smtClean="0"/>
              <a:t> </a:t>
            </a:r>
            <a:r>
              <a:rPr lang="cs-CZ" sz="1400" dirty="0" err="1" smtClean="0"/>
              <a:t>impaired</a:t>
            </a:r>
            <a:r>
              <a:rPr lang="cs-CZ" sz="1400" dirty="0" smtClean="0"/>
              <a:t> </a:t>
            </a:r>
            <a:r>
              <a:rPr lang="cs-CZ" sz="1400" dirty="0" err="1" smtClean="0"/>
              <a:t>friendly</a:t>
            </a:r>
            <a:r>
              <a:rPr lang="cs-CZ" sz="1400" dirty="0" smtClean="0"/>
              <a:t> </a:t>
            </a:r>
            <a:r>
              <a:rPr lang="cs-CZ" sz="1400" dirty="0" err="1" smtClean="0"/>
              <a:t>system</a:t>
            </a:r>
            <a:r>
              <a:rPr lang="cs-CZ" sz="1400" dirty="0" smtClean="0"/>
              <a:t> </a:t>
            </a:r>
            <a:r>
              <a:rPr lang="cs-CZ" sz="1400" dirty="0"/>
              <a:t>– </a:t>
            </a:r>
            <a:r>
              <a:rPr lang="cs-CZ" sz="1400" dirty="0" err="1"/>
              <a:t>optional</a:t>
            </a:r>
            <a:r>
              <a:rPr lang="cs-CZ" sz="1400" dirty="0"/>
              <a:t> </a:t>
            </a:r>
            <a:r>
              <a:rPr lang="cs-CZ" sz="1400" dirty="0" smtClean="0"/>
              <a:t>audio-</a:t>
            </a:r>
            <a:r>
              <a:rPr lang="cs-CZ" sz="1400" dirty="0" err="1" smtClean="0"/>
              <a:t>induction</a:t>
            </a:r>
            <a:r>
              <a:rPr lang="cs-CZ" sz="1400" dirty="0" smtClean="0"/>
              <a:t> </a:t>
            </a:r>
            <a:r>
              <a:rPr lang="cs-CZ" sz="1400" dirty="0" err="1"/>
              <a:t>loop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speaker</a:t>
            </a:r>
            <a:endParaRPr lang="cs-CZ" sz="1400" dirty="0"/>
          </a:p>
          <a:p>
            <a:pPr lvl="3"/>
            <a:endParaRPr lang="cs-CZ" sz="1400" dirty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99734" y="1390345"/>
            <a:ext cx="9147903" cy="130495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1" name="Obrázek 10" descr="GBD-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22" y="1572783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GBD-0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65" y="1580791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GBD-0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72" y="1586985"/>
            <a:ext cx="957580" cy="98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GBD5-mo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91" y="1601873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GBD10-mo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09" y="1621291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GBDKey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47" y="1590477"/>
            <a:ext cx="964565" cy="9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C:\Users\Černoušek\Desktop\window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27" y="1590477"/>
            <a:ext cx="987425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C:\Users\Černoušek\Desktop\blind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95" y="1611398"/>
            <a:ext cx="986155" cy="97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GBD-0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427" y="2895432"/>
            <a:ext cx="1218723" cy="12339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Obdélník 22"/>
          <p:cNvSpPr/>
          <p:nvPr/>
        </p:nvSpPr>
        <p:spPr>
          <a:xfrm>
            <a:off x="3687293" y="1532937"/>
            <a:ext cx="1109037" cy="10929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81" y="2895432"/>
            <a:ext cx="1557261" cy="731773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76" y="2897645"/>
            <a:ext cx="6803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9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2944260"/>
            <a:ext cx="10546492" cy="289006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modules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/>
              <a:t>N3150</a:t>
            </a:r>
            <a:r>
              <a:rPr lang="cs-CZ" dirty="0"/>
              <a:t>/AL C </a:t>
            </a:r>
            <a:r>
              <a:rPr lang="cs-CZ" dirty="0" err="1"/>
              <a:t>MOD</a:t>
            </a:r>
            <a:r>
              <a:rPr lang="cs-CZ" dirty="0"/>
              <a:t>  </a:t>
            </a:r>
            <a:endParaRPr lang="cs-CZ" dirty="0" smtClean="0"/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dirty="0" err="1"/>
              <a:t>11883150C</a:t>
            </a:r>
            <a:r>
              <a:rPr lang="cs-CZ" sz="1400" dirty="0"/>
              <a:t> </a:t>
            </a:r>
            <a:r>
              <a:rPr lang="cs-CZ" sz="1600" dirty="0" smtClean="0"/>
              <a:t> </a:t>
            </a:r>
          </a:p>
          <a:p>
            <a:pPr lvl="2"/>
            <a:r>
              <a:rPr lang="cs-CZ" sz="1600" dirty="0" smtClean="0"/>
              <a:t>Call </a:t>
            </a:r>
            <a:r>
              <a:rPr lang="cs-CZ" sz="1600" dirty="0" err="1" smtClean="0"/>
              <a:t>buttons</a:t>
            </a:r>
            <a:r>
              <a:rPr lang="cs-CZ" sz="1600" dirty="0" smtClean="0"/>
              <a:t> </a:t>
            </a:r>
            <a:r>
              <a:rPr lang="en-US" sz="1600" dirty="0" smtClean="0"/>
              <a:t>module</a:t>
            </a:r>
            <a:r>
              <a:rPr lang="en-US" sz="1600" dirty="0"/>
              <a:t>, </a:t>
            </a:r>
            <a:r>
              <a:rPr lang="cs-CZ" sz="1600" dirty="0" smtClean="0"/>
              <a:t>5 single call</a:t>
            </a:r>
            <a:r>
              <a:rPr lang="en-US" sz="1600" dirty="0" smtClean="0"/>
              <a:t> button</a:t>
            </a:r>
            <a:r>
              <a:rPr lang="cs-CZ" sz="1600" dirty="0" smtClean="0"/>
              <a:t>s</a:t>
            </a:r>
            <a:r>
              <a:rPr lang="en-US" sz="1600" dirty="0" smtClean="0"/>
              <a:t>, </a:t>
            </a:r>
            <a:r>
              <a:rPr lang="cs-CZ" sz="1600" dirty="0" err="1" smtClean="0"/>
              <a:t>illuminated</a:t>
            </a:r>
            <a:r>
              <a:rPr lang="cs-CZ" sz="1600" dirty="0" smtClean="0"/>
              <a:t> call </a:t>
            </a:r>
            <a:r>
              <a:rPr lang="cs-CZ" sz="1600" dirty="0" err="1" smtClean="0"/>
              <a:t>button</a:t>
            </a:r>
            <a:r>
              <a:rPr lang="cs-CZ" sz="1600" dirty="0" smtClean="0"/>
              <a:t> </a:t>
            </a:r>
            <a:r>
              <a:rPr lang="cs-CZ" sz="1600" dirty="0" err="1" smtClean="0"/>
              <a:t>labels</a:t>
            </a:r>
            <a:r>
              <a:rPr lang="cs-CZ" sz="1600" dirty="0" smtClean="0"/>
              <a:t> </a:t>
            </a:r>
            <a:r>
              <a:rPr lang="cs-CZ" sz="1600" dirty="0" err="1" smtClean="0"/>
              <a:t>if</a:t>
            </a:r>
            <a:r>
              <a:rPr lang="cs-CZ" sz="1600" dirty="0" smtClean="0"/>
              <a:t> </a:t>
            </a:r>
            <a:r>
              <a:rPr lang="cs-CZ" sz="1600" dirty="0" err="1" smtClean="0"/>
              <a:t>external</a:t>
            </a:r>
            <a:r>
              <a:rPr lang="cs-CZ" sz="1600" dirty="0" smtClean="0"/>
              <a:t> </a:t>
            </a:r>
            <a:r>
              <a:rPr lang="cs-CZ" sz="1600" dirty="0" err="1" smtClean="0"/>
              <a:t>power</a:t>
            </a:r>
            <a:r>
              <a:rPr lang="cs-CZ" sz="1600" dirty="0" smtClean="0"/>
              <a:t> </a:t>
            </a:r>
            <a:r>
              <a:rPr lang="cs-CZ" sz="1600" dirty="0" err="1" smtClean="0"/>
              <a:t>supply</a:t>
            </a:r>
            <a:r>
              <a:rPr lang="cs-CZ" sz="1600" dirty="0" smtClean="0"/>
              <a:t>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used</a:t>
            </a:r>
            <a:endParaRPr lang="cs-CZ" sz="1600" dirty="0" smtClean="0"/>
          </a:p>
          <a:p>
            <a:pPr lvl="2"/>
            <a:r>
              <a:rPr lang="cs-CZ" sz="1600" dirty="0" err="1" smtClean="0"/>
              <a:t>1.8mm</a:t>
            </a:r>
            <a:r>
              <a:rPr lang="cs-CZ" sz="1600" dirty="0" smtClean="0"/>
              <a:t> </a:t>
            </a:r>
            <a:r>
              <a:rPr lang="cs-CZ" sz="1600" dirty="0" err="1" smtClean="0"/>
              <a:t>thick</a:t>
            </a:r>
            <a:r>
              <a:rPr lang="cs-CZ" sz="1600" dirty="0" smtClean="0"/>
              <a:t> </a:t>
            </a:r>
            <a:r>
              <a:rPr lang="cs-CZ" sz="1600" dirty="0" err="1" smtClean="0"/>
              <a:t>alluminium</a:t>
            </a:r>
            <a:r>
              <a:rPr lang="cs-CZ" sz="1600" dirty="0" smtClean="0"/>
              <a:t>, call </a:t>
            </a:r>
            <a:r>
              <a:rPr lang="cs-CZ" sz="1600" dirty="0" err="1" smtClean="0"/>
              <a:t>buttons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stainless</a:t>
            </a:r>
            <a:r>
              <a:rPr lang="cs-CZ" sz="1600" dirty="0" smtClean="0"/>
              <a:t> </a:t>
            </a:r>
            <a:r>
              <a:rPr lang="cs-CZ" sz="1600" dirty="0" err="1" smtClean="0"/>
              <a:t>steel</a:t>
            </a:r>
            <a:r>
              <a:rPr lang="cs-CZ" sz="1600" dirty="0" smtClean="0"/>
              <a:t> </a:t>
            </a:r>
            <a:r>
              <a:rPr lang="cs-CZ" sz="1600" dirty="0" err="1" smtClean="0"/>
              <a:t>cover</a:t>
            </a:r>
            <a:endParaRPr lang="cs-CZ" sz="1600" dirty="0" smtClean="0"/>
          </a:p>
          <a:p>
            <a:pPr lvl="2"/>
            <a:r>
              <a:rPr lang="en-US" sz="1600" dirty="0"/>
              <a:t>Steady illumination at the door panel through white </a:t>
            </a:r>
            <a:r>
              <a:rPr lang="en-US" sz="1600" dirty="0" err="1"/>
              <a:t>leds</a:t>
            </a:r>
            <a:endParaRPr lang="cs-CZ" sz="1600" dirty="0" smtClean="0"/>
          </a:p>
          <a:p>
            <a:pPr lvl="2"/>
            <a:r>
              <a:rPr lang="cs-CZ" sz="1600" dirty="0" err="1"/>
              <a:t>Easy</a:t>
            </a:r>
            <a:r>
              <a:rPr lang="cs-CZ" sz="1600" dirty="0"/>
              <a:t> </a:t>
            </a:r>
            <a:r>
              <a:rPr lang="cs-CZ" sz="1600" dirty="0" err="1"/>
              <a:t>system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numbering</a:t>
            </a:r>
            <a:r>
              <a:rPr lang="cs-CZ" sz="1600" dirty="0"/>
              <a:t> </a:t>
            </a:r>
            <a:r>
              <a:rPr lang="cs-CZ" sz="1600" dirty="0" err="1"/>
              <a:t>individual</a:t>
            </a:r>
            <a:r>
              <a:rPr lang="cs-CZ" sz="1600" dirty="0"/>
              <a:t> call </a:t>
            </a:r>
            <a:r>
              <a:rPr lang="cs-CZ" sz="1600" dirty="0" err="1"/>
              <a:t>buttons</a:t>
            </a:r>
            <a:r>
              <a:rPr lang="cs-CZ" sz="1600" dirty="0"/>
              <a:t>, </a:t>
            </a:r>
            <a:r>
              <a:rPr lang="cs-CZ" sz="1600" dirty="0" err="1"/>
              <a:t>settings</a:t>
            </a:r>
            <a:r>
              <a:rPr lang="cs-CZ" sz="1600" dirty="0"/>
              <a:t> by </a:t>
            </a:r>
            <a:r>
              <a:rPr lang="cs-CZ" sz="1600" dirty="0" err="1"/>
              <a:t>DIP</a:t>
            </a:r>
            <a:r>
              <a:rPr lang="cs-CZ" sz="1600" dirty="0"/>
              <a:t> </a:t>
            </a:r>
            <a:r>
              <a:rPr lang="cs-CZ" sz="1600" dirty="0" err="1"/>
              <a:t>switch</a:t>
            </a:r>
            <a:endParaRPr lang="cs-CZ" sz="1600" dirty="0"/>
          </a:p>
          <a:p>
            <a:pPr lvl="2"/>
            <a:r>
              <a:rPr lang="cs-CZ" sz="1600" dirty="0"/>
              <a:t>Up to 85 call </a:t>
            </a:r>
            <a:r>
              <a:rPr lang="cs-CZ" sz="1600" dirty="0" err="1"/>
              <a:t>buttons</a:t>
            </a:r>
            <a:r>
              <a:rPr lang="cs-CZ" sz="1600" dirty="0"/>
              <a:t> via C </a:t>
            </a:r>
            <a:r>
              <a:rPr lang="cs-CZ" sz="1600" dirty="0" err="1"/>
              <a:t>buttons</a:t>
            </a:r>
            <a:r>
              <a:rPr lang="cs-CZ" sz="1600" dirty="0"/>
              <a:t> module, maximum 87 call </a:t>
            </a:r>
            <a:r>
              <a:rPr lang="cs-CZ" sz="1600" dirty="0" err="1"/>
              <a:t>buttons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main</a:t>
            </a:r>
            <a:r>
              <a:rPr lang="cs-CZ" sz="1600" dirty="0"/>
              <a:t> </a:t>
            </a:r>
            <a:r>
              <a:rPr lang="cs-CZ" sz="1600" dirty="0" smtClean="0"/>
              <a:t>module</a:t>
            </a:r>
          </a:p>
          <a:p>
            <a:pPr lvl="2"/>
            <a:r>
              <a:rPr lang="cs-CZ" sz="1600" dirty="0"/>
              <a:t>Universal call </a:t>
            </a:r>
            <a:r>
              <a:rPr lang="cs-CZ" sz="1600" dirty="0" err="1"/>
              <a:t>buttons</a:t>
            </a:r>
            <a:r>
              <a:rPr lang="cs-CZ" sz="1600" dirty="0"/>
              <a:t> module </a:t>
            </a:r>
            <a:r>
              <a:rPr lang="cs-CZ" sz="1600" dirty="0" err="1"/>
              <a:t>which</a:t>
            </a:r>
            <a:r>
              <a:rPr lang="cs-CZ" sz="1600" dirty="0"/>
              <a:t>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used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analogue</a:t>
            </a:r>
            <a:r>
              <a:rPr lang="cs-CZ" sz="1600" dirty="0"/>
              <a:t>, GSM and </a:t>
            </a:r>
            <a:r>
              <a:rPr lang="cs-CZ" sz="1600" dirty="0" err="1"/>
              <a:t>SIP</a:t>
            </a:r>
            <a:r>
              <a:rPr lang="cs-CZ" sz="1600" dirty="0"/>
              <a:t> VoIP </a:t>
            </a:r>
            <a:r>
              <a:rPr lang="cs-CZ" sz="1600" dirty="0" err="1"/>
              <a:t>VarioBell</a:t>
            </a:r>
            <a:r>
              <a:rPr lang="cs-CZ" sz="1600" dirty="0"/>
              <a:t> </a:t>
            </a:r>
            <a:r>
              <a:rPr lang="cs-CZ" sz="1600" dirty="0" smtClean="0"/>
              <a:t>doorphones</a:t>
            </a:r>
          </a:p>
          <a:p>
            <a:pPr lvl="2"/>
            <a:r>
              <a:rPr lang="pt-BR" sz="1600" dirty="0"/>
              <a:t>Module external dimensions: 100(w) x 100(h) mm</a:t>
            </a:r>
            <a:endParaRPr lang="cs-CZ" sz="1600" dirty="0"/>
          </a:p>
          <a:p>
            <a:pPr lvl="2"/>
            <a:endParaRPr lang="cs-CZ" sz="1600" dirty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99734" y="1390345"/>
            <a:ext cx="9147903" cy="130495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1" name="Obrázek 10" descr="GBD-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22" y="1572783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GBD-0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65" y="1580791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GBD-0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72" y="1586985"/>
            <a:ext cx="957580" cy="98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GBD5-mo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91" y="1601873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GBD10-mo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09" y="1621291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GBDKey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47" y="1590477"/>
            <a:ext cx="964565" cy="9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C:\Users\Černoušek\Desktop\window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27" y="1590477"/>
            <a:ext cx="987425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C:\Users\Černoušek\Desktop\blind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95" y="1611398"/>
            <a:ext cx="986155" cy="97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ázek 21" descr="GBD5-mo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882" y="3086175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68" y="2754944"/>
            <a:ext cx="1828543" cy="1456062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4876085" y="1542229"/>
            <a:ext cx="1109037" cy="10929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5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2944260"/>
            <a:ext cx="10546492" cy="289006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modules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 smtClean="0"/>
              <a:t>N3210</a:t>
            </a:r>
            <a:r>
              <a:rPr lang="cs-CZ" dirty="0" smtClean="0"/>
              <a:t>/AL </a:t>
            </a:r>
            <a:r>
              <a:rPr lang="cs-CZ" dirty="0"/>
              <a:t>C </a:t>
            </a:r>
            <a:r>
              <a:rPr lang="cs-CZ" dirty="0" err="1"/>
              <a:t>MOD</a:t>
            </a:r>
            <a:r>
              <a:rPr lang="cs-CZ" dirty="0"/>
              <a:t>  </a:t>
            </a:r>
            <a:endParaRPr lang="cs-CZ" dirty="0" smtClean="0"/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dirty="0" err="1" smtClean="0"/>
              <a:t>11883210C</a:t>
            </a:r>
            <a:endParaRPr lang="cs-CZ" sz="1400" dirty="0" smtClean="0"/>
          </a:p>
          <a:p>
            <a:pPr lvl="1"/>
            <a:endParaRPr lang="cs-CZ" sz="1500" dirty="0" smtClean="0"/>
          </a:p>
          <a:p>
            <a:pPr lvl="2"/>
            <a:r>
              <a:rPr lang="cs-CZ" sz="1500" dirty="0" smtClean="0"/>
              <a:t>Call </a:t>
            </a:r>
            <a:r>
              <a:rPr lang="cs-CZ" sz="1500" dirty="0" err="1" smtClean="0"/>
              <a:t>buttons</a:t>
            </a:r>
            <a:r>
              <a:rPr lang="cs-CZ" sz="1500" dirty="0" smtClean="0"/>
              <a:t> </a:t>
            </a:r>
            <a:r>
              <a:rPr lang="en-US" sz="1500" dirty="0" smtClean="0"/>
              <a:t>module</a:t>
            </a:r>
            <a:r>
              <a:rPr lang="en-US" sz="1500" dirty="0"/>
              <a:t>, </a:t>
            </a:r>
            <a:r>
              <a:rPr lang="cs-CZ" sz="1500" dirty="0" smtClean="0"/>
              <a:t>10 call</a:t>
            </a:r>
            <a:r>
              <a:rPr lang="en-US" sz="1500" dirty="0" smtClean="0"/>
              <a:t> button</a:t>
            </a:r>
            <a:r>
              <a:rPr lang="cs-CZ" sz="1500" dirty="0" smtClean="0"/>
              <a:t>s (</a:t>
            </a:r>
            <a:r>
              <a:rPr lang="cs-CZ" sz="1500" dirty="0" err="1" smtClean="0"/>
              <a:t>2x</a:t>
            </a:r>
            <a:r>
              <a:rPr lang="cs-CZ" sz="1500" dirty="0" smtClean="0"/>
              <a:t> 5 call </a:t>
            </a:r>
            <a:r>
              <a:rPr lang="cs-CZ" sz="1500" dirty="0" err="1" smtClean="0"/>
              <a:t>buttons</a:t>
            </a:r>
            <a:r>
              <a:rPr lang="cs-CZ" sz="1500" dirty="0" smtClean="0"/>
              <a:t>)</a:t>
            </a:r>
            <a:r>
              <a:rPr lang="en-US" sz="1500" dirty="0" smtClean="0"/>
              <a:t>, </a:t>
            </a:r>
            <a:r>
              <a:rPr lang="cs-CZ" sz="1500" dirty="0" err="1" smtClean="0"/>
              <a:t>illuminated</a:t>
            </a:r>
            <a:r>
              <a:rPr lang="cs-CZ" sz="1500" dirty="0" smtClean="0"/>
              <a:t> call </a:t>
            </a:r>
            <a:r>
              <a:rPr lang="cs-CZ" sz="1500" dirty="0" err="1" smtClean="0"/>
              <a:t>button</a:t>
            </a:r>
            <a:r>
              <a:rPr lang="cs-CZ" sz="1500" dirty="0" smtClean="0"/>
              <a:t> </a:t>
            </a:r>
            <a:r>
              <a:rPr lang="cs-CZ" sz="1500" dirty="0" err="1" smtClean="0"/>
              <a:t>labels</a:t>
            </a:r>
            <a:r>
              <a:rPr lang="cs-CZ" sz="1500" dirty="0" smtClean="0"/>
              <a:t> </a:t>
            </a:r>
            <a:r>
              <a:rPr lang="cs-CZ" sz="1500" dirty="0" err="1" smtClean="0"/>
              <a:t>if</a:t>
            </a:r>
            <a:r>
              <a:rPr lang="cs-CZ" sz="1500" dirty="0" smtClean="0"/>
              <a:t> </a:t>
            </a:r>
            <a:r>
              <a:rPr lang="cs-CZ" sz="1500" dirty="0" err="1" smtClean="0"/>
              <a:t>external</a:t>
            </a:r>
            <a:r>
              <a:rPr lang="cs-CZ" sz="1500" dirty="0" smtClean="0"/>
              <a:t> </a:t>
            </a:r>
            <a:r>
              <a:rPr lang="cs-CZ" sz="1500" dirty="0" err="1" smtClean="0"/>
              <a:t>power</a:t>
            </a:r>
            <a:r>
              <a:rPr lang="cs-CZ" sz="1500" dirty="0" smtClean="0"/>
              <a:t> </a:t>
            </a:r>
            <a:r>
              <a:rPr lang="cs-CZ" sz="1500" dirty="0" err="1" smtClean="0"/>
              <a:t>supply</a:t>
            </a:r>
            <a:r>
              <a:rPr lang="cs-CZ" sz="1500" dirty="0" smtClean="0"/>
              <a:t> </a:t>
            </a:r>
            <a:r>
              <a:rPr lang="cs-CZ" sz="1500" dirty="0" err="1" smtClean="0"/>
              <a:t>is</a:t>
            </a:r>
            <a:r>
              <a:rPr lang="cs-CZ" sz="1500" dirty="0" smtClean="0"/>
              <a:t> </a:t>
            </a:r>
            <a:r>
              <a:rPr lang="cs-CZ" sz="1500" dirty="0" err="1" smtClean="0"/>
              <a:t>used</a:t>
            </a:r>
            <a:endParaRPr lang="cs-CZ" sz="1500" dirty="0" smtClean="0"/>
          </a:p>
          <a:p>
            <a:pPr lvl="2"/>
            <a:r>
              <a:rPr lang="pt-BR" sz="1500" dirty="0"/>
              <a:t>Module external dimensions: 100(w) x 100(h) mm</a:t>
            </a:r>
            <a:endParaRPr lang="cs-CZ" sz="1700" dirty="0"/>
          </a:p>
          <a:p>
            <a:pPr lvl="2"/>
            <a:r>
              <a:rPr lang="en-US" sz="1500" dirty="0"/>
              <a:t>Steady illumination at the door panel through white </a:t>
            </a:r>
            <a:r>
              <a:rPr lang="en-US" sz="1500" dirty="0" err="1"/>
              <a:t>leds</a:t>
            </a:r>
            <a:endParaRPr lang="cs-CZ" sz="1500" dirty="0"/>
          </a:p>
          <a:p>
            <a:pPr lvl="2"/>
            <a:r>
              <a:rPr lang="cs-CZ" sz="1500" dirty="0" err="1" smtClean="0"/>
              <a:t>1.8mm</a:t>
            </a:r>
            <a:r>
              <a:rPr lang="cs-CZ" sz="1500" dirty="0" smtClean="0"/>
              <a:t> </a:t>
            </a:r>
            <a:r>
              <a:rPr lang="cs-CZ" sz="1500" dirty="0" err="1" smtClean="0"/>
              <a:t>thick</a:t>
            </a:r>
            <a:r>
              <a:rPr lang="cs-CZ" sz="1500" dirty="0" smtClean="0"/>
              <a:t> </a:t>
            </a:r>
            <a:r>
              <a:rPr lang="cs-CZ" sz="1500" dirty="0" err="1" smtClean="0"/>
              <a:t>alluminium</a:t>
            </a:r>
            <a:r>
              <a:rPr lang="cs-CZ" sz="1500" dirty="0" smtClean="0"/>
              <a:t>, call </a:t>
            </a:r>
            <a:r>
              <a:rPr lang="cs-CZ" sz="1500" dirty="0" err="1" smtClean="0"/>
              <a:t>buttons</a:t>
            </a:r>
            <a:r>
              <a:rPr lang="cs-CZ" sz="1500" dirty="0" smtClean="0"/>
              <a:t> </a:t>
            </a:r>
            <a:r>
              <a:rPr lang="cs-CZ" sz="1500" dirty="0" err="1" smtClean="0"/>
              <a:t>with</a:t>
            </a:r>
            <a:r>
              <a:rPr lang="cs-CZ" sz="1500" dirty="0" smtClean="0"/>
              <a:t> </a:t>
            </a:r>
            <a:r>
              <a:rPr lang="cs-CZ" sz="1500" dirty="0" err="1" smtClean="0"/>
              <a:t>stainless</a:t>
            </a:r>
            <a:r>
              <a:rPr lang="cs-CZ" sz="1500" dirty="0" smtClean="0"/>
              <a:t> </a:t>
            </a:r>
            <a:r>
              <a:rPr lang="cs-CZ" sz="1500" dirty="0" err="1" smtClean="0"/>
              <a:t>steel</a:t>
            </a:r>
            <a:r>
              <a:rPr lang="cs-CZ" sz="1500" dirty="0" smtClean="0"/>
              <a:t> </a:t>
            </a:r>
            <a:r>
              <a:rPr lang="cs-CZ" sz="1500" dirty="0" err="1" smtClean="0"/>
              <a:t>cover</a:t>
            </a:r>
            <a:endParaRPr lang="cs-CZ" sz="1500" dirty="0" smtClean="0"/>
          </a:p>
          <a:p>
            <a:pPr lvl="2"/>
            <a:r>
              <a:rPr lang="cs-CZ" sz="1500" dirty="0" err="1" smtClean="0"/>
              <a:t>Easy</a:t>
            </a:r>
            <a:r>
              <a:rPr lang="cs-CZ" sz="1500" dirty="0" smtClean="0"/>
              <a:t> </a:t>
            </a:r>
            <a:r>
              <a:rPr lang="cs-CZ" sz="1500" dirty="0" err="1" smtClean="0"/>
              <a:t>system</a:t>
            </a:r>
            <a:r>
              <a:rPr lang="cs-CZ" sz="1500" dirty="0" smtClean="0"/>
              <a:t> </a:t>
            </a:r>
            <a:r>
              <a:rPr lang="cs-CZ" sz="1500" dirty="0" err="1" smtClean="0"/>
              <a:t>of</a:t>
            </a:r>
            <a:r>
              <a:rPr lang="cs-CZ" sz="1500" dirty="0" smtClean="0"/>
              <a:t> </a:t>
            </a:r>
            <a:r>
              <a:rPr lang="cs-CZ" sz="1500" dirty="0" err="1" smtClean="0"/>
              <a:t>numbering</a:t>
            </a:r>
            <a:r>
              <a:rPr lang="cs-CZ" sz="1500" dirty="0" smtClean="0"/>
              <a:t> </a:t>
            </a:r>
            <a:r>
              <a:rPr lang="cs-CZ" sz="1500" dirty="0" err="1" smtClean="0"/>
              <a:t>individual</a:t>
            </a:r>
            <a:r>
              <a:rPr lang="cs-CZ" sz="1500" dirty="0" smtClean="0"/>
              <a:t> call </a:t>
            </a:r>
            <a:r>
              <a:rPr lang="cs-CZ" sz="1500" dirty="0" err="1" smtClean="0"/>
              <a:t>buttons</a:t>
            </a:r>
            <a:r>
              <a:rPr lang="cs-CZ" sz="1500" dirty="0" smtClean="0"/>
              <a:t>, </a:t>
            </a:r>
            <a:r>
              <a:rPr lang="cs-CZ" sz="1500" dirty="0" err="1" smtClean="0"/>
              <a:t>settings</a:t>
            </a:r>
            <a:r>
              <a:rPr lang="cs-CZ" sz="1500" dirty="0" smtClean="0"/>
              <a:t> by </a:t>
            </a:r>
            <a:r>
              <a:rPr lang="cs-CZ" sz="1500" dirty="0" err="1" smtClean="0"/>
              <a:t>DIP</a:t>
            </a:r>
            <a:r>
              <a:rPr lang="cs-CZ" sz="1500" dirty="0" smtClean="0"/>
              <a:t> </a:t>
            </a:r>
            <a:r>
              <a:rPr lang="cs-CZ" sz="1500" dirty="0" err="1" smtClean="0"/>
              <a:t>switch</a:t>
            </a:r>
            <a:endParaRPr lang="cs-CZ" sz="1500" dirty="0" smtClean="0"/>
          </a:p>
          <a:p>
            <a:pPr lvl="2"/>
            <a:r>
              <a:rPr lang="cs-CZ" sz="1500" dirty="0" smtClean="0"/>
              <a:t>Up to 85 call </a:t>
            </a:r>
            <a:r>
              <a:rPr lang="cs-CZ" sz="1500" dirty="0" err="1" smtClean="0"/>
              <a:t>buttons</a:t>
            </a:r>
            <a:r>
              <a:rPr lang="cs-CZ" sz="1500" dirty="0" smtClean="0"/>
              <a:t> via C </a:t>
            </a:r>
            <a:r>
              <a:rPr lang="cs-CZ" sz="1500" dirty="0" err="1" smtClean="0"/>
              <a:t>buttons</a:t>
            </a:r>
            <a:r>
              <a:rPr lang="cs-CZ" sz="1500" dirty="0" smtClean="0"/>
              <a:t> module, maximum 87 call </a:t>
            </a:r>
            <a:r>
              <a:rPr lang="cs-CZ" sz="1500" dirty="0" err="1" smtClean="0"/>
              <a:t>buttons</a:t>
            </a:r>
            <a:r>
              <a:rPr lang="cs-CZ" sz="1500" dirty="0" smtClean="0"/>
              <a:t> </a:t>
            </a:r>
            <a:r>
              <a:rPr lang="cs-CZ" sz="1500" dirty="0" err="1" smtClean="0"/>
              <a:t>with</a:t>
            </a:r>
            <a:r>
              <a:rPr lang="cs-CZ" sz="1500" dirty="0" smtClean="0"/>
              <a:t> </a:t>
            </a:r>
            <a:r>
              <a:rPr lang="cs-CZ" sz="1500" dirty="0" err="1" smtClean="0"/>
              <a:t>the</a:t>
            </a:r>
            <a:r>
              <a:rPr lang="cs-CZ" sz="1500" dirty="0" smtClean="0"/>
              <a:t> </a:t>
            </a:r>
            <a:r>
              <a:rPr lang="cs-CZ" sz="1500" dirty="0" err="1" smtClean="0"/>
              <a:t>main</a:t>
            </a:r>
            <a:r>
              <a:rPr lang="cs-CZ" sz="1500" dirty="0" smtClean="0"/>
              <a:t> module</a:t>
            </a:r>
          </a:p>
          <a:p>
            <a:pPr lvl="2"/>
            <a:r>
              <a:rPr lang="cs-CZ" sz="1500" dirty="0"/>
              <a:t>Universal </a:t>
            </a:r>
            <a:r>
              <a:rPr lang="cs-CZ" sz="1500" dirty="0" smtClean="0"/>
              <a:t>call </a:t>
            </a:r>
            <a:r>
              <a:rPr lang="cs-CZ" sz="1500" dirty="0" err="1" smtClean="0"/>
              <a:t>buttons</a:t>
            </a:r>
            <a:r>
              <a:rPr lang="cs-CZ" sz="1500" dirty="0" smtClean="0"/>
              <a:t> </a:t>
            </a:r>
            <a:r>
              <a:rPr lang="cs-CZ" sz="1500" dirty="0"/>
              <a:t>module </a:t>
            </a:r>
            <a:r>
              <a:rPr lang="cs-CZ" sz="1500" dirty="0" err="1"/>
              <a:t>which</a:t>
            </a:r>
            <a:r>
              <a:rPr lang="cs-CZ" sz="1500" dirty="0"/>
              <a:t> </a:t>
            </a:r>
            <a:r>
              <a:rPr lang="cs-CZ" sz="1500" dirty="0" err="1"/>
              <a:t>can</a:t>
            </a:r>
            <a:r>
              <a:rPr lang="cs-CZ" sz="1500" dirty="0"/>
              <a:t> </a:t>
            </a:r>
            <a:r>
              <a:rPr lang="cs-CZ" sz="1500" dirty="0" err="1"/>
              <a:t>be</a:t>
            </a:r>
            <a:r>
              <a:rPr lang="cs-CZ" sz="1500" dirty="0"/>
              <a:t> </a:t>
            </a:r>
            <a:r>
              <a:rPr lang="cs-CZ" sz="1500" dirty="0" err="1"/>
              <a:t>used</a:t>
            </a:r>
            <a:r>
              <a:rPr lang="cs-CZ" sz="1500" dirty="0"/>
              <a:t> </a:t>
            </a:r>
            <a:r>
              <a:rPr lang="cs-CZ" sz="1500" dirty="0" err="1"/>
              <a:t>with</a:t>
            </a:r>
            <a:r>
              <a:rPr lang="cs-CZ" sz="1500" dirty="0"/>
              <a:t> </a:t>
            </a:r>
            <a:r>
              <a:rPr lang="cs-CZ" sz="1500" dirty="0" err="1"/>
              <a:t>analogue</a:t>
            </a:r>
            <a:r>
              <a:rPr lang="cs-CZ" sz="1500" dirty="0"/>
              <a:t>, GSM and </a:t>
            </a:r>
            <a:r>
              <a:rPr lang="cs-CZ" sz="1500" dirty="0" err="1"/>
              <a:t>SIP</a:t>
            </a:r>
            <a:r>
              <a:rPr lang="cs-CZ" sz="1500" dirty="0"/>
              <a:t> VoIP </a:t>
            </a:r>
            <a:r>
              <a:rPr lang="cs-CZ" sz="1500" dirty="0" err="1"/>
              <a:t>VarioBell</a:t>
            </a:r>
            <a:r>
              <a:rPr lang="cs-CZ" sz="1500" dirty="0"/>
              <a:t> doorphones</a:t>
            </a:r>
          </a:p>
          <a:p>
            <a:pPr lvl="2"/>
            <a:endParaRPr lang="cs-CZ" sz="1600" dirty="0" smtClean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99734" y="1390345"/>
            <a:ext cx="9147903" cy="130495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1" name="Obrázek 10" descr="GBD-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22" y="1572783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GBD-0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65" y="1580791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GBD-0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72" y="1586985"/>
            <a:ext cx="957580" cy="98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GBD5-mo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91" y="1601873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GBD10-mo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09" y="1621291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GBDKey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47" y="1590477"/>
            <a:ext cx="964565" cy="9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C:\Users\Černoušek\Desktop\window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27" y="1590477"/>
            <a:ext cx="987425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C:\Users\Černoušek\Desktop\blind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95" y="1611398"/>
            <a:ext cx="986155" cy="97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GBD10-mo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882" y="3086175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68" y="2795744"/>
            <a:ext cx="1828543" cy="1456062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5986467" y="1546555"/>
            <a:ext cx="1109037" cy="10929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71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2944260"/>
            <a:ext cx="10546492" cy="289006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modules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 smtClean="0"/>
              <a:t>N3301AL</a:t>
            </a:r>
            <a:r>
              <a:rPr lang="cs-CZ" dirty="0" smtClean="0"/>
              <a:t> </a:t>
            </a:r>
            <a:r>
              <a:rPr lang="cs-CZ" dirty="0" err="1"/>
              <a:t>ALPHA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b="1" dirty="0" err="1"/>
              <a:t>11883301A</a:t>
            </a:r>
            <a:r>
              <a:rPr lang="cs-CZ" sz="1400" dirty="0"/>
              <a:t> </a:t>
            </a:r>
            <a:endParaRPr lang="cs-CZ" sz="1400" dirty="0" smtClean="0"/>
          </a:p>
          <a:p>
            <a:pPr lvl="1"/>
            <a:r>
              <a:rPr lang="pt-BR" sz="1600" dirty="0"/>
              <a:t>Module external dimensions: 100(w) x 100(h) mm</a:t>
            </a:r>
            <a:endParaRPr lang="cs-CZ" sz="1800" dirty="0"/>
          </a:p>
          <a:p>
            <a:pPr lvl="2"/>
            <a:r>
              <a:rPr lang="cs-CZ" sz="1500" dirty="0" err="1" smtClean="0"/>
              <a:t>Keypad</a:t>
            </a:r>
            <a:r>
              <a:rPr lang="cs-CZ" sz="1500" dirty="0" smtClean="0"/>
              <a:t> module – dialling </a:t>
            </a:r>
            <a:r>
              <a:rPr lang="cs-CZ" sz="1500" dirty="0" err="1" smtClean="0"/>
              <a:t>or</a:t>
            </a:r>
            <a:r>
              <a:rPr lang="cs-CZ" sz="1500" dirty="0" smtClean="0"/>
              <a:t> </a:t>
            </a:r>
            <a:r>
              <a:rPr lang="cs-CZ" sz="1500" dirty="0" err="1" smtClean="0"/>
              <a:t>access</a:t>
            </a:r>
            <a:r>
              <a:rPr lang="cs-CZ" sz="1500" dirty="0" smtClean="0"/>
              <a:t> </a:t>
            </a:r>
            <a:r>
              <a:rPr lang="cs-CZ" sz="1500" dirty="0" err="1" smtClean="0"/>
              <a:t>code</a:t>
            </a:r>
            <a:endParaRPr lang="cs-CZ" sz="1500" dirty="0" smtClean="0"/>
          </a:p>
          <a:p>
            <a:pPr lvl="3"/>
            <a:r>
              <a:rPr lang="cs-CZ" sz="1300" dirty="0" err="1" smtClean="0"/>
              <a:t>illuminated</a:t>
            </a:r>
            <a:r>
              <a:rPr lang="cs-CZ" sz="1300" dirty="0" smtClean="0"/>
              <a:t> </a:t>
            </a:r>
            <a:r>
              <a:rPr lang="cs-CZ" sz="1300" dirty="0" err="1" smtClean="0"/>
              <a:t>buttons</a:t>
            </a:r>
            <a:r>
              <a:rPr lang="cs-CZ" sz="1300" dirty="0" smtClean="0"/>
              <a:t> </a:t>
            </a:r>
            <a:r>
              <a:rPr lang="cs-CZ" sz="1300" dirty="0" err="1" smtClean="0"/>
              <a:t>if</a:t>
            </a:r>
            <a:r>
              <a:rPr lang="cs-CZ" sz="1300" dirty="0" smtClean="0"/>
              <a:t> </a:t>
            </a:r>
            <a:r>
              <a:rPr lang="cs-CZ" sz="1300" dirty="0" err="1" smtClean="0"/>
              <a:t>external</a:t>
            </a:r>
            <a:r>
              <a:rPr lang="cs-CZ" sz="1300" dirty="0" smtClean="0"/>
              <a:t> </a:t>
            </a:r>
            <a:r>
              <a:rPr lang="cs-CZ" sz="1300" dirty="0" err="1" smtClean="0"/>
              <a:t>power</a:t>
            </a:r>
            <a:r>
              <a:rPr lang="cs-CZ" sz="1300" dirty="0" smtClean="0"/>
              <a:t> </a:t>
            </a:r>
            <a:r>
              <a:rPr lang="cs-CZ" sz="1300" dirty="0" err="1" smtClean="0"/>
              <a:t>supply</a:t>
            </a:r>
            <a:r>
              <a:rPr lang="cs-CZ" sz="1300" dirty="0" smtClean="0"/>
              <a:t> </a:t>
            </a:r>
            <a:r>
              <a:rPr lang="cs-CZ" sz="1300" dirty="0" err="1" smtClean="0"/>
              <a:t>is</a:t>
            </a:r>
            <a:r>
              <a:rPr lang="cs-CZ" sz="1300" dirty="0" smtClean="0"/>
              <a:t> </a:t>
            </a:r>
            <a:r>
              <a:rPr lang="cs-CZ" sz="1300" dirty="0" err="1" smtClean="0"/>
              <a:t>used</a:t>
            </a:r>
            <a:endParaRPr lang="cs-CZ" sz="1300" dirty="0" smtClean="0"/>
          </a:p>
          <a:p>
            <a:pPr lvl="2"/>
            <a:r>
              <a:rPr lang="cs-CZ" sz="1500" dirty="0" err="1" smtClean="0"/>
              <a:t>1.8mm</a:t>
            </a:r>
            <a:r>
              <a:rPr lang="cs-CZ" sz="1500" dirty="0" smtClean="0"/>
              <a:t> </a:t>
            </a:r>
            <a:r>
              <a:rPr lang="cs-CZ" sz="1500" dirty="0" err="1" smtClean="0"/>
              <a:t>thick</a:t>
            </a:r>
            <a:r>
              <a:rPr lang="cs-CZ" sz="1500" dirty="0" smtClean="0"/>
              <a:t> </a:t>
            </a:r>
            <a:r>
              <a:rPr lang="cs-CZ" sz="1500" dirty="0" err="1" smtClean="0"/>
              <a:t>alluminium</a:t>
            </a:r>
            <a:r>
              <a:rPr lang="cs-CZ" sz="1500" dirty="0" smtClean="0"/>
              <a:t>, call </a:t>
            </a:r>
            <a:r>
              <a:rPr lang="cs-CZ" sz="1500" dirty="0" err="1" smtClean="0"/>
              <a:t>buttons</a:t>
            </a:r>
            <a:r>
              <a:rPr lang="cs-CZ" sz="1500" dirty="0" smtClean="0"/>
              <a:t> </a:t>
            </a:r>
            <a:r>
              <a:rPr lang="cs-CZ" sz="1500" dirty="0" err="1" smtClean="0"/>
              <a:t>with</a:t>
            </a:r>
            <a:r>
              <a:rPr lang="cs-CZ" sz="1500" dirty="0" smtClean="0"/>
              <a:t> </a:t>
            </a:r>
            <a:r>
              <a:rPr lang="cs-CZ" sz="1500" dirty="0" err="1" smtClean="0"/>
              <a:t>stainless</a:t>
            </a:r>
            <a:r>
              <a:rPr lang="cs-CZ" sz="1500" dirty="0" smtClean="0"/>
              <a:t> </a:t>
            </a:r>
            <a:r>
              <a:rPr lang="cs-CZ" sz="1500" dirty="0" err="1" smtClean="0"/>
              <a:t>steel</a:t>
            </a:r>
            <a:r>
              <a:rPr lang="cs-CZ" sz="1500" dirty="0" smtClean="0"/>
              <a:t> </a:t>
            </a:r>
            <a:r>
              <a:rPr lang="cs-CZ" sz="1500" dirty="0" err="1" smtClean="0"/>
              <a:t>cover</a:t>
            </a:r>
            <a:endParaRPr lang="cs-CZ" sz="1500" dirty="0" smtClean="0"/>
          </a:p>
          <a:p>
            <a:pPr lvl="2"/>
            <a:r>
              <a:rPr lang="cs-CZ" sz="1500" dirty="0" smtClean="0"/>
              <a:t>Direct dialling </a:t>
            </a:r>
            <a:r>
              <a:rPr lang="cs-CZ" sz="1500" dirty="0" err="1" smtClean="0"/>
              <a:t>of</a:t>
            </a:r>
            <a:r>
              <a:rPr lang="cs-CZ" sz="1500" dirty="0" smtClean="0"/>
              <a:t> </a:t>
            </a:r>
            <a:r>
              <a:rPr lang="cs-CZ" sz="1500" dirty="0" err="1" smtClean="0"/>
              <a:t>phone</a:t>
            </a:r>
            <a:r>
              <a:rPr lang="cs-CZ" sz="1500" dirty="0" smtClean="0"/>
              <a:t> </a:t>
            </a:r>
            <a:r>
              <a:rPr lang="cs-CZ" sz="1500" dirty="0" err="1" smtClean="0"/>
              <a:t>numbers</a:t>
            </a:r>
            <a:r>
              <a:rPr lang="cs-CZ" sz="1500" dirty="0" smtClean="0"/>
              <a:t>, maximum 24 </a:t>
            </a:r>
            <a:r>
              <a:rPr lang="cs-CZ" sz="1500" dirty="0" err="1" smtClean="0"/>
              <a:t>digits</a:t>
            </a:r>
            <a:endParaRPr lang="cs-CZ" sz="1500" dirty="0" smtClean="0"/>
          </a:p>
          <a:p>
            <a:pPr lvl="2"/>
            <a:r>
              <a:rPr lang="cs-CZ" sz="1500" dirty="0" smtClean="0"/>
              <a:t>Dialling </a:t>
            </a:r>
            <a:r>
              <a:rPr lang="cs-CZ" sz="1500" dirty="0" err="1" smtClean="0"/>
              <a:t>numbers</a:t>
            </a:r>
            <a:r>
              <a:rPr lang="cs-CZ" sz="1500" dirty="0" smtClean="0"/>
              <a:t> </a:t>
            </a:r>
            <a:r>
              <a:rPr lang="cs-CZ" sz="1500" dirty="0" err="1" smtClean="0"/>
              <a:t>from</a:t>
            </a:r>
            <a:r>
              <a:rPr lang="cs-CZ" sz="1500" dirty="0" smtClean="0"/>
              <a:t> </a:t>
            </a:r>
            <a:r>
              <a:rPr lang="cs-CZ" sz="1500" dirty="0" err="1" smtClean="0"/>
              <a:t>memory</a:t>
            </a:r>
            <a:r>
              <a:rPr lang="cs-CZ" sz="1500" dirty="0" smtClean="0"/>
              <a:t> </a:t>
            </a:r>
            <a:r>
              <a:rPr lang="cs-CZ" sz="1500" dirty="0" err="1" smtClean="0"/>
              <a:t>of</a:t>
            </a:r>
            <a:r>
              <a:rPr lang="cs-CZ" sz="1500" dirty="0" smtClean="0"/>
              <a:t> doorphone (01-99), just a 2-</a:t>
            </a:r>
            <a:r>
              <a:rPr lang="cs-CZ" sz="1500" dirty="0" err="1" smtClean="0"/>
              <a:t>digit</a:t>
            </a:r>
            <a:r>
              <a:rPr lang="cs-CZ" sz="1500" dirty="0" smtClean="0"/>
              <a:t> </a:t>
            </a:r>
            <a:r>
              <a:rPr lang="cs-CZ" sz="1500" dirty="0" err="1" smtClean="0"/>
              <a:t>short</a:t>
            </a:r>
            <a:r>
              <a:rPr lang="cs-CZ" sz="1500" dirty="0" smtClean="0"/>
              <a:t> </a:t>
            </a:r>
            <a:r>
              <a:rPr lang="cs-CZ" sz="1500" dirty="0" err="1" smtClean="0"/>
              <a:t>dial</a:t>
            </a:r>
            <a:endParaRPr lang="cs-CZ" sz="1500" dirty="0" smtClean="0"/>
          </a:p>
          <a:p>
            <a:pPr lvl="2"/>
            <a:r>
              <a:rPr lang="cs-CZ" sz="1500" dirty="0" err="1"/>
              <a:t>Keypad</a:t>
            </a:r>
            <a:r>
              <a:rPr lang="cs-CZ" sz="1500" dirty="0"/>
              <a:t> </a:t>
            </a:r>
            <a:r>
              <a:rPr lang="cs-CZ" sz="1500" dirty="0" err="1"/>
              <a:t>saves</a:t>
            </a:r>
            <a:r>
              <a:rPr lang="cs-CZ" sz="1500" dirty="0"/>
              <a:t> extra call </a:t>
            </a:r>
            <a:r>
              <a:rPr lang="cs-CZ" sz="1500" dirty="0" err="1"/>
              <a:t>buttons</a:t>
            </a:r>
            <a:r>
              <a:rPr lang="cs-CZ" sz="1500" dirty="0"/>
              <a:t>, </a:t>
            </a:r>
            <a:r>
              <a:rPr lang="cs-CZ" sz="1500" dirty="0" err="1"/>
              <a:t>you</a:t>
            </a:r>
            <a:r>
              <a:rPr lang="cs-CZ" sz="1500" dirty="0"/>
              <a:t> </a:t>
            </a:r>
            <a:r>
              <a:rPr lang="cs-CZ" sz="1500" dirty="0" err="1"/>
              <a:t>can</a:t>
            </a:r>
            <a:r>
              <a:rPr lang="cs-CZ" sz="1500" dirty="0"/>
              <a:t> </a:t>
            </a:r>
            <a:r>
              <a:rPr lang="cs-CZ" sz="1500" dirty="0" err="1"/>
              <a:t>dial</a:t>
            </a:r>
            <a:r>
              <a:rPr lang="cs-CZ" sz="1500" dirty="0"/>
              <a:t> 2-</a:t>
            </a:r>
            <a:r>
              <a:rPr lang="cs-CZ" sz="1500" dirty="0" err="1"/>
              <a:t>digit</a:t>
            </a:r>
            <a:r>
              <a:rPr lang="cs-CZ" sz="1500" dirty="0"/>
              <a:t> speed </a:t>
            </a:r>
            <a:r>
              <a:rPr lang="cs-CZ" sz="1500" dirty="0" err="1"/>
              <a:t>dials</a:t>
            </a:r>
            <a:r>
              <a:rPr lang="cs-CZ" sz="1500" dirty="0"/>
              <a:t> </a:t>
            </a:r>
            <a:r>
              <a:rPr lang="cs-CZ" sz="1500" dirty="0" err="1"/>
              <a:t>from</a:t>
            </a:r>
            <a:r>
              <a:rPr lang="cs-CZ" sz="1500" dirty="0"/>
              <a:t> </a:t>
            </a:r>
            <a:r>
              <a:rPr lang="cs-CZ" sz="1500" dirty="0" err="1"/>
              <a:t>memory</a:t>
            </a:r>
            <a:endParaRPr lang="cs-CZ" sz="1500" dirty="0"/>
          </a:p>
          <a:p>
            <a:pPr lvl="2"/>
            <a:r>
              <a:rPr lang="cs-CZ" sz="1500" dirty="0" err="1" smtClean="0"/>
              <a:t>Dial</a:t>
            </a:r>
            <a:r>
              <a:rPr lang="cs-CZ" sz="1500" dirty="0" smtClean="0"/>
              <a:t> </a:t>
            </a:r>
            <a:r>
              <a:rPr lang="cs-CZ" sz="1500" dirty="0" err="1" smtClean="0"/>
              <a:t>numbers</a:t>
            </a:r>
            <a:r>
              <a:rPr lang="cs-CZ" sz="1500" dirty="0" smtClean="0"/>
              <a:t> </a:t>
            </a:r>
            <a:r>
              <a:rPr lang="cs-CZ" sz="1500" dirty="0" err="1" smtClean="0"/>
              <a:t>from</a:t>
            </a:r>
            <a:r>
              <a:rPr lang="cs-CZ" sz="1500" dirty="0" smtClean="0"/>
              <a:t> </a:t>
            </a:r>
            <a:r>
              <a:rPr lang="cs-CZ" sz="1500" dirty="0" err="1" smtClean="0"/>
              <a:t>memory</a:t>
            </a:r>
            <a:r>
              <a:rPr lang="cs-CZ" sz="1500" dirty="0" smtClean="0"/>
              <a:t> </a:t>
            </a:r>
            <a:r>
              <a:rPr lang="cs-CZ" sz="1500" dirty="0" err="1" smtClean="0"/>
              <a:t>of</a:t>
            </a:r>
            <a:r>
              <a:rPr lang="cs-CZ" sz="1500" dirty="0" smtClean="0"/>
              <a:t> doorphone </a:t>
            </a:r>
            <a:r>
              <a:rPr lang="cs-CZ" sz="1500" dirty="0" err="1" smtClean="0"/>
              <a:t>directly</a:t>
            </a:r>
            <a:r>
              <a:rPr lang="cs-CZ" sz="1500" dirty="0" smtClean="0"/>
              <a:t>, max. 99 </a:t>
            </a:r>
            <a:r>
              <a:rPr lang="cs-CZ" sz="1500" dirty="0" err="1" smtClean="0"/>
              <a:t>numbers</a:t>
            </a:r>
            <a:r>
              <a:rPr lang="cs-CZ" sz="1500" dirty="0" smtClean="0"/>
              <a:t> </a:t>
            </a:r>
            <a:r>
              <a:rPr lang="cs-CZ" sz="1500" dirty="0" err="1" smtClean="0"/>
              <a:t>for</a:t>
            </a:r>
            <a:r>
              <a:rPr lang="cs-CZ" sz="1500" dirty="0" smtClean="0"/>
              <a:t> </a:t>
            </a:r>
            <a:r>
              <a:rPr lang="cs-CZ" sz="1500" dirty="0" err="1" smtClean="0"/>
              <a:t>day</a:t>
            </a:r>
            <a:r>
              <a:rPr lang="cs-CZ" sz="1500" dirty="0" smtClean="0"/>
              <a:t> mode and 99 </a:t>
            </a:r>
            <a:r>
              <a:rPr lang="cs-CZ" sz="1500" dirty="0" err="1" smtClean="0"/>
              <a:t>numbers</a:t>
            </a:r>
            <a:r>
              <a:rPr lang="cs-CZ" sz="1500" dirty="0" smtClean="0"/>
              <a:t> </a:t>
            </a:r>
            <a:r>
              <a:rPr lang="cs-CZ" sz="1500" dirty="0" err="1" smtClean="0"/>
              <a:t>for</a:t>
            </a:r>
            <a:r>
              <a:rPr lang="cs-CZ" sz="1500" dirty="0" smtClean="0"/>
              <a:t> night mode</a:t>
            </a:r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99734" y="1390345"/>
            <a:ext cx="9147903" cy="130495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1" name="Obrázek 10" descr="GBD-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22" y="1572783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GBD-0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65" y="1580791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GBD-0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72" y="1586985"/>
            <a:ext cx="957580" cy="98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GBD5-mo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91" y="1601873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GBD10-mo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09" y="1621291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GBDKey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47" y="1590477"/>
            <a:ext cx="964565" cy="9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C:\Users\Černoušek\Desktop\window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27" y="1590477"/>
            <a:ext cx="987425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C:\Users\Černoušek\Desktop\blind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95" y="1611398"/>
            <a:ext cx="986155" cy="9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bdélník 19"/>
          <p:cNvSpPr/>
          <p:nvPr/>
        </p:nvSpPr>
        <p:spPr>
          <a:xfrm>
            <a:off x="7163810" y="1532937"/>
            <a:ext cx="1109037" cy="10929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12" y="2878551"/>
            <a:ext cx="2308928" cy="22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2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2944260"/>
            <a:ext cx="10546492" cy="289006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modules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/>
              <a:t>N3301</a:t>
            </a:r>
            <a:r>
              <a:rPr lang="cs-CZ" dirty="0"/>
              <a:t> </a:t>
            </a:r>
            <a:r>
              <a:rPr lang="cs-CZ" dirty="0" err="1"/>
              <a:t>ALPHA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b="1" dirty="0" err="1"/>
              <a:t>11883301A</a:t>
            </a:r>
            <a:r>
              <a:rPr lang="cs-CZ" sz="1400" dirty="0"/>
              <a:t> </a:t>
            </a:r>
            <a:endParaRPr lang="cs-CZ" sz="1600" dirty="0" smtClean="0"/>
          </a:p>
          <a:p>
            <a:pPr lvl="2"/>
            <a:r>
              <a:rPr lang="cs-CZ" sz="1500" dirty="0" smtClean="0"/>
              <a:t>No </a:t>
            </a:r>
            <a:r>
              <a:rPr lang="cs-CZ" sz="1500" dirty="0" err="1" smtClean="0"/>
              <a:t>special</a:t>
            </a:r>
            <a:r>
              <a:rPr lang="cs-CZ" sz="1500" dirty="0" smtClean="0"/>
              <a:t> </a:t>
            </a:r>
            <a:r>
              <a:rPr lang="cs-CZ" sz="1500" dirty="0" err="1" smtClean="0"/>
              <a:t>setup</a:t>
            </a:r>
            <a:r>
              <a:rPr lang="cs-CZ" sz="1500" dirty="0" smtClean="0"/>
              <a:t> </a:t>
            </a:r>
            <a:r>
              <a:rPr lang="cs-CZ" sz="1500" dirty="0" err="1" smtClean="0"/>
              <a:t>for</a:t>
            </a:r>
            <a:r>
              <a:rPr lang="cs-CZ" sz="1500" dirty="0" smtClean="0"/>
              <a:t> </a:t>
            </a:r>
            <a:r>
              <a:rPr lang="cs-CZ" sz="1500" dirty="0" err="1" smtClean="0"/>
              <a:t>keypad</a:t>
            </a:r>
            <a:r>
              <a:rPr lang="cs-CZ" sz="1500" dirty="0" smtClean="0"/>
              <a:t> – </a:t>
            </a:r>
            <a:r>
              <a:rPr lang="cs-CZ" sz="1500" dirty="0" err="1" smtClean="0"/>
              <a:t>automatic</a:t>
            </a:r>
            <a:r>
              <a:rPr lang="cs-CZ" sz="1500" dirty="0" smtClean="0"/>
              <a:t> </a:t>
            </a:r>
            <a:r>
              <a:rPr lang="cs-CZ" sz="1500" dirty="0" err="1" smtClean="0"/>
              <a:t>detection</a:t>
            </a:r>
            <a:endParaRPr lang="cs-CZ" sz="1500" dirty="0" smtClean="0"/>
          </a:p>
          <a:p>
            <a:pPr lvl="3"/>
            <a:r>
              <a:rPr lang="cs-CZ" sz="1300" dirty="0" smtClean="0"/>
              <a:t>Just </a:t>
            </a:r>
            <a:r>
              <a:rPr lang="cs-CZ" sz="1300" dirty="0" err="1" smtClean="0"/>
              <a:t>connect</a:t>
            </a:r>
            <a:r>
              <a:rPr lang="cs-CZ" sz="1300" dirty="0" smtClean="0"/>
              <a:t> </a:t>
            </a:r>
            <a:r>
              <a:rPr lang="cs-CZ" sz="1300" dirty="0" err="1" smtClean="0"/>
              <a:t>keypad</a:t>
            </a:r>
            <a:r>
              <a:rPr lang="cs-CZ" sz="1300" dirty="0" smtClean="0"/>
              <a:t> </a:t>
            </a:r>
            <a:r>
              <a:rPr lang="cs-CZ" sz="1300" dirty="0" err="1" smtClean="0"/>
              <a:t>anywhere</a:t>
            </a:r>
            <a:r>
              <a:rPr lang="cs-CZ" sz="1300" dirty="0" smtClean="0"/>
              <a:t> via </a:t>
            </a:r>
            <a:r>
              <a:rPr lang="cs-CZ" sz="1300" dirty="0" err="1" smtClean="0"/>
              <a:t>supplied</a:t>
            </a:r>
            <a:r>
              <a:rPr lang="cs-CZ" sz="1300" dirty="0" smtClean="0"/>
              <a:t> </a:t>
            </a:r>
            <a:r>
              <a:rPr lang="cs-CZ" sz="1300" dirty="0" err="1" smtClean="0"/>
              <a:t>flat</a:t>
            </a:r>
            <a:r>
              <a:rPr lang="cs-CZ" sz="1300" dirty="0" smtClean="0"/>
              <a:t> </a:t>
            </a:r>
            <a:r>
              <a:rPr lang="cs-CZ" sz="1300" dirty="0" err="1" smtClean="0"/>
              <a:t>cable</a:t>
            </a:r>
            <a:endParaRPr lang="cs-CZ" sz="1300" dirty="0" smtClean="0"/>
          </a:p>
          <a:p>
            <a:pPr lvl="2"/>
            <a:r>
              <a:rPr lang="cs-CZ" sz="1500" dirty="0" err="1" smtClean="0"/>
              <a:t>Keypad</a:t>
            </a:r>
            <a:r>
              <a:rPr lang="cs-CZ" sz="1500" dirty="0" smtClean="0"/>
              <a:t> module – </a:t>
            </a:r>
            <a:r>
              <a:rPr lang="cs-CZ" sz="1500" dirty="0" err="1" smtClean="0"/>
              <a:t>during</a:t>
            </a:r>
            <a:r>
              <a:rPr lang="cs-CZ" sz="1500" dirty="0" smtClean="0"/>
              <a:t> </a:t>
            </a:r>
            <a:r>
              <a:rPr lang="cs-CZ" sz="1500" dirty="0" err="1" smtClean="0"/>
              <a:t>the</a:t>
            </a:r>
            <a:r>
              <a:rPr lang="cs-CZ" sz="1500" dirty="0" smtClean="0"/>
              <a:t> </a:t>
            </a:r>
            <a:r>
              <a:rPr lang="cs-CZ" sz="1500" dirty="0" err="1" smtClean="0"/>
              <a:t>active</a:t>
            </a:r>
            <a:r>
              <a:rPr lang="cs-CZ" sz="1500" dirty="0" smtClean="0"/>
              <a:t> call </a:t>
            </a:r>
            <a:r>
              <a:rPr lang="cs-CZ" sz="1500" dirty="0" err="1" smtClean="0"/>
              <a:t>you</a:t>
            </a:r>
            <a:r>
              <a:rPr lang="cs-CZ" sz="1500" dirty="0" smtClean="0"/>
              <a:t> </a:t>
            </a:r>
            <a:r>
              <a:rPr lang="cs-CZ" sz="1500" dirty="0" err="1" smtClean="0"/>
              <a:t>can</a:t>
            </a:r>
            <a:r>
              <a:rPr lang="cs-CZ" sz="1500" dirty="0" smtClean="0"/>
              <a:t> </a:t>
            </a:r>
            <a:r>
              <a:rPr lang="cs-CZ" sz="1500" dirty="0" err="1" smtClean="0"/>
              <a:t>dial</a:t>
            </a:r>
            <a:r>
              <a:rPr lang="cs-CZ" sz="1500" dirty="0" smtClean="0"/>
              <a:t> </a:t>
            </a:r>
            <a:r>
              <a:rPr lang="cs-CZ" sz="1500" dirty="0" err="1" smtClean="0"/>
              <a:t>DTMF</a:t>
            </a:r>
            <a:endParaRPr lang="cs-CZ" sz="1500" dirty="0" smtClean="0"/>
          </a:p>
          <a:p>
            <a:pPr lvl="2"/>
            <a:r>
              <a:rPr lang="cs-CZ" sz="1500" dirty="0" err="1" smtClean="0"/>
              <a:t>Cancel</a:t>
            </a:r>
            <a:r>
              <a:rPr lang="cs-CZ" sz="1500" dirty="0" smtClean="0"/>
              <a:t> (</a:t>
            </a:r>
            <a:r>
              <a:rPr lang="cs-CZ" sz="1500" dirty="0" err="1" smtClean="0"/>
              <a:t>hang</a:t>
            </a:r>
            <a:r>
              <a:rPr lang="cs-CZ" sz="1500" dirty="0" smtClean="0"/>
              <a:t> up) </a:t>
            </a:r>
            <a:r>
              <a:rPr lang="cs-CZ" sz="1500" dirty="0" err="1" smtClean="0"/>
              <a:t>button</a:t>
            </a:r>
            <a:r>
              <a:rPr lang="cs-CZ" sz="1500" dirty="0" smtClean="0"/>
              <a:t> </a:t>
            </a:r>
            <a:r>
              <a:rPr lang="cs-CZ" sz="1500" dirty="0" err="1" smtClean="0"/>
              <a:t>for</a:t>
            </a:r>
            <a:r>
              <a:rPr lang="cs-CZ" sz="1500" dirty="0" smtClean="0"/>
              <a:t> </a:t>
            </a:r>
            <a:r>
              <a:rPr lang="cs-CZ" sz="1500" dirty="0" err="1" smtClean="0"/>
              <a:t>cancellation</a:t>
            </a:r>
            <a:r>
              <a:rPr lang="cs-CZ" sz="1500" dirty="0" smtClean="0"/>
              <a:t> and </a:t>
            </a:r>
            <a:r>
              <a:rPr lang="cs-CZ" sz="1500" dirty="0" err="1" smtClean="0"/>
              <a:t>key</a:t>
            </a:r>
            <a:r>
              <a:rPr lang="cs-CZ" sz="1500" dirty="0" smtClean="0"/>
              <a:t> </a:t>
            </a:r>
            <a:r>
              <a:rPr lang="cs-CZ" sz="1500" dirty="0" err="1" smtClean="0"/>
              <a:t>button</a:t>
            </a:r>
            <a:r>
              <a:rPr lang="cs-CZ" sz="1500" dirty="0" smtClean="0"/>
              <a:t> </a:t>
            </a:r>
            <a:r>
              <a:rPr lang="cs-CZ" sz="1500" dirty="0" err="1" smtClean="0"/>
              <a:t>for</a:t>
            </a:r>
            <a:r>
              <a:rPr lang="cs-CZ" sz="1500" dirty="0" smtClean="0"/>
              <a:t> </a:t>
            </a:r>
            <a:r>
              <a:rPr lang="cs-CZ" sz="1500" dirty="0" err="1" smtClean="0"/>
              <a:t>entering</a:t>
            </a:r>
            <a:r>
              <a:rPr lang="cs-CZ" sz="1500" dirty="0" smtClean="0"/>
              <a:t> </a:t>
            </a:r>
            <a:r>
              <a:rPr lang="cs-CZ" sz="1500" dirty="0" err="1" smtClean="0"/>
              <a:t>an</a:t>
            </a:r>
            <a:r>
              <a:rPr lang="cs-CZ" sz="1500" dirty="0" smtClean="0"/>
              <a:t> </a:t>
            </a:r>
            <a:r>
              <a:rPr lang="cs-CZ" sz="1500" dirty="0" err="1" smtClean="0"/>
              <a:t>access</a:t>
            </a:r>
            <a:r>
              <a:rPr lang="cs-CZ" sz="1500" dirty="0" smtClean="0"/>
              <a:t> </a:t>
            </a:r>
            <a:r>
              <a:rPr lang="cs-CZ" sz="1500" dirty="0" err="1" smtClean="0"/>
              <a:t>code</a:t>
            </a:r>
            <a:endParaRPr lang="cs-CZ" sz="1500" dirty="0" smtClean="0"/>
          </a:p>
          <a:p>
            <a:pPr lvl="3"/>
            <a:r>
              <a:rPr lang="cs-CZ" sz="1300" dirty="0" err="1" smtClean="0"/>
              <a:t>From</a:t>
            </a:r>
            <a:r>
              <a:rPr lang="cs-CZ" sz="1300" dirty="0" smtClean="0"/>
              <a:t> 10 up to 36 </a:t>
            </a:r>
            <a:r>
              <a:rPr lang="cs-CZ" sz="1300" dirty="0" err="1" smtClean="0"/>
              <a:t>access</a:t>
            </a:r>
            <a:r>
              <a:rPr lang="cs-CZ" sz="1300" dirty="0" smtClean="0"/>
              <a:t> </a:t>
            </a:r>
            <a:r>
              <a:rPr lang="cs-CZ" sz="1300" dirty="0" err="1" smtClean="0"/>
              <a:t>codes</a:t>
            </a:r>
            <a:r>
              <a:rPr lang="cs-CZ" sz="1300" dirty="0" smtClean="0"/>
              <a:t> </a:t>
            </a:r>
            <a:r>
              <a:rPr lang="cs-CZ" sz="1300" dirty="0" err="1" smtClean="0"/>
              <a:t>depending</a:t>
            </a:r>
            <a:r>
              <a:rPr lang="cs-CZ" sz="1300" dirty="0" smtClean="0"/>
              <a:t> on </a:t>
            </a:r>
            <a:r>
              <a:rPr lang="cs-CZ" sz="1300" dirty="0" err="1" smtClean="0"/>
              <a:t>settings</a:t>
            </a:r>
            <a:r>
              <a:rPr lang="cs-CZ" sz="1300" dirty="0" smtClean="0"/>
              <a:t> (</a:t>
            </a:r>
            <a:r>
              <a:rPr lang="cs-CZ" sz="1300" dirty="0" err="1" smtClean="0"/>
              <a:t>day</a:t>
            </a:r>
            <a:r>
              <a:rPr lang="cs-CZ" sz="1300" dirty="0" smtClean="0"/>
              <a:t> and night mode, </a:t>
            </a:r>
            <a:r>
              <a:rPr lang="cs-CZ" sz="1300" dirty="0" err="1" smtClean="0"/>
              <a:t>day</a:t>
            </a:r>
            <a:r>
              <a:rPr lang="cs-CZ" sz="1300" dirty="0" smtClean="0"/>
              <a:t>/night mode, </a:t>
            </a:r>
            <a:r>
              <a:rPr lang="cs-CZ" sz="1300" dirty="0" err="1" smtClean="0"/>
              <a:t>etc</a:t>
            </a:r>
            <a:r>
              <a:rPr lang="cs-CZ" sz="1300" dirty="0" smtClean="0"/>
              <a:t>.)</a:t>
            </a:r>
          </a:p>
          <a:p>
            <a:pPr lvl="2"/>
            <a:r>
              <a:rPr lang="cs-CZ" sz="1500" dirty="0" smtClean="0"/>
              <a:t>Universal </a:t>
            </a:r>
            <a:r>
              <a:rPr lang="cs-CZ" sz="1500" dirty="0" err="1" smtClean="0"/>
              <a:t>keypad</a:t>
            </a:r>
            <a:r>
              <a:rPr lang="cs-CZ" sz="1500" dirty="0" smtClean="0"/>
              <a:t> module </a:t>
            </a:r>
            <a:r>
              <a:rPr lang="cs-CZ" sz="1500" dirty="0" err="1" smtClean="0"/>
              <a:t>which</a:t>
            </a:r>
            <a:r>
              <a:rPr lang="cs-CZ" sz="1500" dirty="0" smtClean="0"/>
              <a:t> </a:t>
            </a:r>
            <a:r>
              <a:rPr lang="cs-CZ" sz="1500" dirty="0" err="1" smtClean="0"/>
              <a:t>can</a:t>
            </a:r>
            <a:r>
              <a:rPr lang="cs-CZ" sz="1500" dirty="0" smtClean="0"/>
              <a:t> </a:t>
            </a:r>
            <a:r>
              <a:rPr lang="cs-CZ" sz="1500" dirty="0" err="1" smtClean="0"/>
              <a:t>be</a:t>
            </a:r>
            <a:r>
              <a:rPr lang="cs-CZ" sz="1500" dirty="0" smtClean="0"/>
              <a:t> </a:t>
            </a:r>
            <a:r>
              <a:rPr lang="cs-CZ" sz="1500" dirty="0" err="1" smtClean="0"/>
              <a:t>used</a:t>
            </a:r>
            <a:r>
              <a:rPr lang="cs-CZ" sz="1500" dirty="0" smtClean="0"/>
              <a:t> </a:t>
            </a:r>
            <a:r>
              <a:rPr lang="cs-CZ" sz="1500" dirty="0" err="1" smtClean="0"/>
              <a:t>with</a:t>
            </a:r>
            <a:r>
              <a:rPr lang="cs-CZ" sz="1500" dirty="0" smtClean="0"/>
              <a:t> </a:t>
            </a:r>
            <a:r>
              <a:rPr lang="cs-CZ" sz="1500" dirty="0" err="1" smtClean="0"/>
              <a:t>analogue</a:t>
            </a:r>
            <a:r>
              <a:rPr lang="cs-CZ" sz="1500" dirty="0" smtClean="0"/>
              <a:t>, GSM and </a:t>
            </a:r>
            <a:r>
              <a:rPr lang="cs-CZ" sz="1500" dirty="0" err="1" smtClean="0"/>
              <a:t>SIP</a:t>
            </a:r>
            <a:r>
              <a:rPr lang="cs-CZ" sz="1500" dirty="0" smtClean="0"/>
              <a:t> VoIP </a:t>
            </a:r>
            <a:r>
              <a:rPr lang="cs-CZ" sz="1500" dirty="0" err="1" smtClean="0"/>
              <a:t>VarioBell</a:t>
            </a:r>
            <a:r>
              <a:rPr lang="cs-CZ" sz="1500" dirty="0" smtClean="0"/>
              <a:t> doorphones</a:t>
            </a:r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99734" y="1390345"/>
            <a:ext cx="9147903" cy="130495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1" name="Obrázek 10" descr="GBD-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22" y="1572783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GBD-0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65" y="1580791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GBD-0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72" y="1586985"/>
            <a:ext cx="957580" cy="98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GBD5-mo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91" y="1601873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GBD10-mo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09" y="1621291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GBDKey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47" y="1590477"/>
            <a:ext cx="964565" cy="9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C:\Users\Černoušek\Desktop\window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27" y="1590477"/>
            <a:ext cx="987425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C:\Users\Černoušek\Desktop\blind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95" y="1611398"/>
            <a:ext cx="986155" cy="9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bdélník 19"/>
          <p:cNvSpPr/>
          <p:nvPr/>
        </p:nvSpPr>
        <p:spPr>
          <a:xfrm>
            <a:off x="7163810" y="1532937"/>
            <a:ext cx="1109037" cy="10929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12" y="2878551"/>
            <a:ext cx="2308928" cy="22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4" descr="patic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660334" y="1099804"/>
            <a:ext cx="7259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/>
              <a:t>A-</a:t>
            </a:r>
            <a:r>
              <a:rPr lang="cs-CZ" sz="3600" dirty="0" err="1" smtClean="0"/>
              <a:t>VarioBell</a:t>
            </a:r>
            <a:r>
              <a:rPr lang="cs-CZ" sz="3600" dirty="0" smtClean="0"/>
              <a:t> </a:t>
            </a:r>
            <a:r>
              <a:rPr lang="cs-CZ" sz="3600" dirty="0" err="1" smtClean="0"/>
              <a:t>Door</a:t>
            </a:r>
            <a:r>
              <a:rPr lang="cs-CZ" sz="3600" dirty="0" smtClean="0"/>
              <a:t> </a:t>
            </a:r>
            <a:r>
              <a:rPr lang="cs-CZ" sz="3600" dirty="0" err="1" smtClean="0"/>
              <a:t>Entry</a:t>
            </a:r>
            <a:r>
              <a:rPr lang="cs-CZ" sz="3600" dirty="0" smtClean="0"/>
              <a:t> </a:t>
            </a:r>
            <a:r>
              <a:rPr lang="cs-CZ" sz="3600" dirty="0" err="1" smtClean="0"/>
              <a:t>Phone</a:t>
            </a:r>
            <a:r>
              <a:rPr lang="cs-CZ" sz="3600" dirty="0" smtClean="0"/>
              <a:t> </a:t>
            </a:r>
            <a:r>
              <a:rPr lang="cs-CZ" sz="3600" dirty="0" err="1" smtClean="0"/>
              <a:t>system</a:t>
            </a:r>
            <a:endParaRPr lang="cs-CZ" sz="3600" dirty="0" smtClean="0"/>
          </a:p>
          <a:p>
            <a:pPr algn="ctr"/>
            <a:r>
              <a:rPr lang="cs-CZ" sz="2400" dirty="0" err="1" smtClean="0"/>
              <a:t>Flexible</a:t>
            </a:r>
            <a:r>
              <a:rPr lang="cs-CZ" sz="2400" dirty="0" smtClean="0"/>
              <a:t> analog </a:t>
            </a:r>
            <a:r>
              <a:rPr lang="cs-CZ" sz="2400" dirty="0" err="1" smtClean="0"/>
              <a:t>door</a:t>
            </a:r>
            <a:r>
              <a:rPr lang="cs-CZ" sz="2400" dirty="0" smtClean="0"/>
              <a:t> </a:t>
            </a:r>
            <a:r>
              <a:rPr lang="cs-CZ" sz="2400" dirty="0" err="1" smtClean="0"/>
              <a:t>intercom</a:t>
            </a:r>
            <a:r>
              <a:rPr lang="cs-CZ" sz="2400" dirty="0" smtClean="0"/>
              <a:t> </a:t>
            </a:r>
          </a:p>
          <a:p>
            <a:pPr algn="ctr"/>
            <a:r>
              <a:rPr lang="cs-CZ" sz="1200" dirty="0" err="1" smtClean="0"/>
              <a:t>Member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VarioBell</a:t>
            </a:r>
            <a:r>
              <a:rPr lang="cs-CZ" sz="1200" dirty="0" smtClean="0"/>
              <a:t> </a:t>
            </a:r>
            <a:r>
              <a:rPr lang="cs-CZ" sz="1200" dirty="0" err="1" smtClean="0"/>
              <a:t>family</a:t>
            </a:r>
            <a:r>
              <a:rPr lang="cs-CZ" sz="1200" dirty="0" smtClean="0"/>
              <a:t> – </a:t>
            </a:r>
            <a:r>
              <a:rPr lang="cs-CZ" sz="1200" dirty="0" err="1" smtClean="0"/>
              <a:t>choose</a:t>
            </a:r>
            <a:r>
              <a:rPr lang="cs-CZ" sz="1200" dirty="0" smtClean="0"/>
              <a:t> analog, GSM </a:t>
            </a:r>
            <a:r>
              <a:rPr lang="cs-CZ" sz="1200" dirty="0" err="1" smtClean="0"/>
              <a:t>or</a:t>
            </a:r>
            <a:r>
              <a:rPr lang="cs-CZ" sz="1200" dirty="0" smtClean="0"/>
              <a:t> </a:t>
            </a:r>
            <a:r>
              <a:rPr lang="cs-CZ" sz="1200" dirty="0" err="1" smtClean="0"/>
              <a:t>SIP</a:t>
            </a:r>
            <a:r>
              <a:rPr lang="cs-CZ" sz="1200" dirty="0" smtClean="0"/>
              <a:t> VoIP </a:t>
            </a:r>
            <a:r>
              <a:rPr lang="cs-CZ" sz="1200" dirty="0" err="1" smtClean="0"/>
              <a:t>solution</a:t>
            </a:r>
            <a:r>
              <a:rPr lang="cs-CZ" sz="1200" dirty="0" smtClean="0"/>
              <a:t> </a:t>
            </a:r>
            <a:r>
              <a:rPr lang="cs-CZ" sz="1200" dirty="0" err="1" smtClean="0"/>
              <a:t>according</a:t>
            </a:r>
            <a:r>
              <a:rPr lang="cs-CZ" sz="1200" dirty="0" smtClean="0"/>
              <a:t> to </a:t>
            </a:r>
            <a:r>
              <a:rPr lang="cs-CZ" sz="1200" dirty="0" err="1" smtClean="0"/>
              <a:t>your</a:t>
            </a:r>
            <a:r>
              <a:rPr lang="cs-CZ" sz="1200" dirty="0" smtClean="0"/>
              <a:t> </a:t>
            </a:r>
            <a:r>
              <a:rPr lang="cs-CZ" sz="1200" dirty="0" err="1" smtClean="0"/>
              <a:t>requirements</a:t>
            </a:r>
            <a:endParaRPr lang="cs-CZ" sz="1200" dirty="0" smtClean="0"/>
          </a:p>
        </p:txBody>
      </p:sp>
      <p:pic>
        <p:nvPicPr>
          <p:cNvPr id="7" name="Picture 3" descr="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34" y="2549563"/>
            <a:ext cx="3427188" cy="306769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05" y="2549562"/>
            <a:ext cx="1680641" cy="3067693"/>
          </a:xfrm>
          <a:prstGeom prst="rect">
            <a:avLst/>
          </a:prstGeom>
        </p:spPr>
      </p:pic>
      <p:sp>
        <p:nvSpPr>
          <p:cNvPr id="14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90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2944260"/>
            <a:ext cx="10546492" cy="289006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modules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/>
              <a:t>N3002</a:t>
            </a:r>
            <a:r>
              <a:rPr lang="cs-CZ" dirty="0"/>
              <a:t>/AL </a:t>
            </a:r>
            <a:endParaRPr lang="cs-CZ" dirty="0" smtClean="0"/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dirty="0"/>
              <a:t>11883002 </a:t>
            </a:r>
            <a:r>
              <a:rPr lang="cs-CZ" sz="1400" dirty="0" smtClean="0"/>
              <a:t> </a:t>
            </a:r>
          </a:p>
          <a:p>
            <a:pPr lvl="2"/>
            <a:r>
              <a:rPr lang="pt-BR" sz="1500" dirty="0"/>
              <a:t>Module external dimensions: 100(w) x 100(h) mm</a:t>
            </a:r>
            <a:endParaRPr lang="cs-CZ" sz="1700" dirty="0"/>
          </a:p>
          <a:p>
            <a:pPr lvl="2"/>
            <a:r>
              <a:rPr lang="cs-CZ" sz="1500" smtClean="0"/>
              <a:t>Name</a:t>
            </a:r>
            <a:r>
              <a:rPr lang="cs-CZ" sz="1500" dirty="0" smtClean="0"/>
              <a:t> / House </a:t>
            </a:r>
            <a:r>
              <a:rPr lang="cs-CZ" sz="1500" dirty="0" err="1" smtClean="0"/>
              <a:t>number</a:t>
            </a:r>
            <a:r>
              <a:rPr lang="cs-CZ" sz="1500" dirty="0" smtClean="0"/>
              <a:t> module</a:t>
            </a:r>
          </a:p>
          <a:p>
            <a:pPr lvl="3"/>
            <a:r>
              <a:rPr lang="cs-CZ" sz="1400" dirty="0" err="1"/>
              <a:t>info</a:t>
            </a:r>
            <a:r>
              <a:rPr lang="cs-CZ" sz="1400" dirty="0"/>
              <a:t> </a:t>
            </a:r>
            <a:r>
              <a:rPr lang="cs-CZ" sz="1400" dirty="0" err="1"/>
              <a:t>window</a:t>
            </a:r>
            <a:r>
              <a:rPr lang="cs-CZ" sz="1400" dirty="0"/>
              <a:t> made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polycarbonate</a:t>
            </a:r>
            <a:endParaRPr lang="cs-CZ" sz="1300" dirty="0" smtClean="0"/>
          </a:p>
          <a:p>
            <a:pPr lvl="2"/>
            <a:r>
              <a:rPr lang="cs-CZ" sz="1500" dirty="0" err="1" smtClean="0"/>
              <a:t>Combine</a:t>
            </a:r>
            <a:r>
              <a:rPr lang="cs-CZ" sz="1500" dirty="0" smtClean="0"/>
              <a:t> </a:t>
            </a:r>
            <a:r>
              <a:rPr lang="cs-CZ" sz="1500" dirty="0" err="1" smtClean="0"/>
              <a:t>it</a:t>
            </a:r>
            <a:r>
              <a:rPr lang="cs-CZ" sz="1500" dirty="0" smtClean="0"/>
              <a:t> </a:t>
            </a:r>
            <a:r>
              <a:rPr lang="cs-CZ" sz="1500" dirty="0" err="1" smtClean="0"/>
              <a:t>with</a:t>
            </a:r>
            <a:r>
              <a:rPr lang="cs-CZ" sz="1500" dirty="0" smtClean="0"/>
              <a:t> dialling </a:t>
            </a:r>
            <a:r>
              <a:rPr lang="cs-CZ" sz="1500" dirty="0" err="1" smtClean="0"/>
              <a:t>keypad</a:t>
            </a:r>
            <a:endParaRPr lang="cs-CZ" sz="1500" dirty="0"/>
          </a:p>
          <a:p>
            <a:pPr lvl="3"/>
            <a:r>
              <a:rPr lang="cs-CZ" sz="1300" dirty="0" err="1" smtClean="0"/>
              <a:t>Create</a:t>
            </a:r>
            <a:r>
              <a:rPr lang="cs-CZ" sz="1300" dirty="0" smtClean="0"/>
              <a:t> a list </a:t>
            </a:r>
            <a:r>
              <a:rPr lang="cs-CZ" sz="1300" dirty="0" err="1" smtClean="0"/>
              <a:t>of</a:t>
            </a:r>
            <a:r>
              <a:rPr lang="cs-CZ" sz="1300" dirty="0" smtClean="0"/>
              <a:t> speed-</a:t>
            </a:r>
            <a:r>
              <a:rPr lang="cs-CZ" sz="1300" dirty="0" err="1" smtClean="0"/>
              <a:t>dial</a:t>
            </a:r>
            <a:r>
              <a:rPr lang="cs-CZ" sz="1300" dirty="0" smtClean="0"/>
              <a:t> </a:t>
            </a:r>
            <a:r>
              <a:rPr lang="cs-CZ" sz="1300" dirty="0" err="1" smtClean="0"/>
              <a:t>extensions</a:t>
            </a:r>
            <a:r>
              <a:rPr lang="cs-CZ" sz="1300" dirty="0" smtClean="0"/>
              <a:t> to call </a:t>
            </a:r>
            <a:r>
              <a:rPr lang="cs-CZ" sz="1300" dirty="0" err="1" smtClean="0"/>
              <a:t>users</a:t>
            </a:r>
            <a:endParaRPr lang="cs-CZ" sz="1300" dirty="0" smtClean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99734" y="1390345"/>
            <a:ext cx="9147903" cy="130495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1" name="Obrázek 10" descr="GBD-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22" y="1572783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GBD-0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65" y="1580791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GBD-0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72" y="1586985"/>
            <a:ext cx="957580" cy="98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GBD5-mo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91" y="1601873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GBD10-mo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09" y="1621291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GBDKey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47" y="1590477"/>
            <a:ext cx="964565" cy="9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C:\Users\Černoušek\Desktop\window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27" y="1590477"/>
            <a:ext cx="987425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C:\Users\Černoušek\Desktop\blind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95" y="1611398"/>
            <a:ext cx="986155" cy="9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bdélník 19"/>
          <p:cNvSpPr/>
          <p:nvPr/>
        </p:nvSpPr>
        <p:spPr>
          <a:xfrm>
            <a:off x="8262320" y="1520076"/>
            <a:ext cx="1109037" cy="10929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 descr="C:\Users\Černoušek\Desktop\window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838" y="3169691"/>
            <a:ext cx="1411243" cy="134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98" y="3195228"/>
            <a:ext cx="2373205" cy="23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2944260"/>
            <a:ext cx="10546492" cy="289006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modules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 smtClean="0"/>
              <a:t>N3000</a:t>
            </a:r>
            <a:r>
              <a:rPr lang="cs-CZ" dirty="0" smtClean="0"/>
              <a:t>/AL </a:t>
            </a:r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dirty="0"/>
              <a:t>11883000  </a:t>
            </a:r>
            <a:r>
              <a:rPr lang="cs-CZ" sz="1400" dirty="0" smtClean="0"/>
              <a:t> </a:t>
            </a:r>
          </a:p>
          <a:p>
            <a:pPr lvl="1"/>
            <a:r>
              <a:rPr lang="pt-BR" sz="1600" dirty="0"/>
              <a:t>Module external dimensions: 100(w) x 100(h) mm</a:t>
            </a:r>
            <a:endParaRPr lang="cs-CZ" sz="1800" dirty="0"/>
          </a:p>
          <a:p>
            <a:pPr lvl="2"/>
            <a:r>
              <a:rPr lang="cs-CZ" sz="1500" dirty="0" smtClean="0"/>
              <a:t>Blind module</a:t>
            </a:r>
          </a:p>
          <a:p>
            <a:pPr lvl="3"/>
            <a:r>
              <a:rPr lang="cs-CZ" sz="1400" dirty="0" smtClean="0"/>
              <a:t>Fill </a:t>
            </a:r>
            <a:r>
              <a:rPr lang="cs-CZ" sz="1400" dirty="0" err="1" smtClean="0"/>
              <a:t>out</a:t>
            </a:r>
            <a:r>
              <a:rPr lang="cs-CZ" sz="1400" dirty="0" smtClean="0"/>
              <a:t> </a:t>
            </a:r>
            <a:r>
              <a:rPr lang="cs-CZ" sz="1400" dirty="0" err="1" smtClean="0"/>
              <a:t>empty</a:t>
            </a:r>
            <a:r>
              <a:rPr lang="cs-CZ" sz="1400" dirty="0" smtClean="0"/>
              <a:t> </a:t>
            </a:r>
            <a:r>
              <a:rPr lang="cs-CZ" sz="1400" dirty="0" err="1" smtClean="0"/>
              <a:t>space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</a:t>
            </a:r>
            <a:r>
              <a:rPr lang="cs-CZ" sz="1400" dirty="0" err="1" smtClean="0"/>
              <a:t>planned</a:t>
            </a:r>
            <a:r>
              <a:rPr lang="cs-CZ" sz="1400" dirty="0" smtClean="0"/>
              <a:t> </a:t>
            </a:r>
            <a:r>
              <a:rPr lang="cs-CZ" sz="1400" dirty="0" err="1" smtClean="0"/>
              <a:t>expansion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system</a:t>
            </a:r>
            <a:endParaRPr lang="cs-CZ" sz="1400" dirty="0" smtClean="0"/>
          </a:p>
          <a:p>
            <a:pPr lvl="3"/>
            <a:r>
              <a:rPr lang="cs-CZ" sz="1400" dirty="0" err="1" smtClean="0"/>
              <a:t>Later</a:t>
            </a:r>
            <a:r>
              <a:rPr lang="cs-CZ" sz="1400" dirty="0" smtClean="0"/>
              <a:t> on, </a:t>
            </a:r>
            <a:r>
              <a:rPr lang="cs-CZ" sz="1400" dirty="0" err="1" smtClean="0"/>
              <a:t>you</a:t>
            </a:r>
            <a:r>
              <a:rPr lang="cs-CZ" sz="1400" dirty="0" smtClean="0"/>
              <a:t> </a:t>
            </a:r>
            <a:r>
              <a:rPr lang="cs-CZ" sz="1400" dirty="0" err="1" smtClean="0"/>
              <a:t>can</a:t>
            </a:r>
            <a:r>
              <a:rPr lang="cs-CZ" sz="1400" dirty="0" smtClean="0"/>
              <a:t> </a:t>
            </a:r>
            <a:r>
              <a:rPr lang="cs-CZ" sz="1400" dirty="0" err="1" smtClean="0"/>
              <a:t>replace</a:t>
            </a:r>
            <a:r>
              <a:rPr lang="cs-CZ" sz="1400" dirty="0" smtClean="0"/>
              <a:t> </a:t>
            </a:r>
            <a:r>
              <a:rPr lang="cs-CZ" sz="1400" dirty="0" err="1" smtClean="0"/>
              <a:t>it</a:t>
            </a:r>
            <a:r>
              <a:rPr lang="cs-CZ" sz="1400" dirty="0" smtClean="0"/>
              <a:t> by </a:t>
            </a:r>
            <a:r>
              <a:rPr lang="cs-CZ" sz="1400" dirty="0" err="1" smtClean="0"/>
              <a:t>any</a:t>
            </a:r>
            <a:r>
              <a:rPr lang="cs-CZ" sz="1400" dirty="0" smtClean="0"/>
              <a:t> call </a:t>
            </a:r>
            <a:r>
              <a:rPr lang="cs-CZ" sz="1400" dirty="0" err="1" smtClean="0"/>
              <a:t>button</a:t>
            </a:r>
            <a:r>
              <a:rPr lang="cs-CZ" sz="1400" dirty="0" smtClean="0"/>
              <a:t> module, </a:t>
            </a:r>
            <a:r>
              <a:rPr lang="cs-CZ" sz="1400" dirty="0" err="1" smtClean="0"/>
              <a:t>keypad</a:t>
            </a:r>
            <a:r>
              <a:rPr lang="cs-CZ" sz="1400" dirty="0" smtClean="0"/>
              <a:t> module </a:t>
            </a:r>
            <a:r>
              <a:rPr lang="cs-CZ" sz="1400" dirty="0" err="1" smtClean="0"/>
              <a:t>or</a:t>
            </a:r>
            <a:r>
              <a:rPr lang="cs-CZ" sz="1400" dirty="0" smtClean="0"/>
              <a:t> house </a:t>
            </a:r>
            <a:r>
              <a:rPr lang="cs-CZ" sz="1400" dirty="0" err="1" smtClean="0"/>
              <a:t>number</a:t>
            </a:r>
            <a:r>
              <a:rPr lang="cs-CZ" sz="1400" dirty="0" smtClean="0"/>
              <a:t> module</a:t>
            </a:r>
          </a:p>
          <a:p>
            <a:pPr lvl="3"/>
            <a:r>
              <a:rPr lang="cs-CZ" sz="1400" dirty="0" err="1"/>
              <a:t>1.8mm</a:t>
            </a:r>
            <a:r>
              <a:rPr lang="cs-CZ" sz="1400" dirty="0"/>
              <a:t> </a:t>
            </a:r>
            <a:r>
              <a:rPr lang="cs-CZ" sz="1400" dirty="0" err="1"/>
              <a:t>thick</a:t>
            </a:r>
            <a:r>
              <a:rPr lang="cs-CZ" sz="1400" dirty="0"/>
              <a:t> </a:t>
            </a:r>
            <a:r>
              <a:rPr lang="cs-CZ" sz="1400" dirty="0" err="1"/>
              <a:t>alluminium</a:t>
            </a:r>
            <a:endParaRPr lang="cs-CZ" sz="1400" dirty="0" smtClean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99734" y="1390345"/>
            <a:ext cx="9147903" cy="130495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1" name="Obrázek 10" descr="GBD-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22" y="1572783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GBD-0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65" y="1580791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GBD-0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72" y="1586985"/>
            <a:ext cx="957580" cy="98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GBD5-mo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91" y="1601873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GBD10-mo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09" y="1621291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GBDKey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47" y="1590477"/>
            <a:ext cx="964565" cy="9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C:\Users\Černoušek\Desktop\window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27" y="1590477"/>
            <a:ext cx="987425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C:\Users\Černoušek\Desktop\blind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95" y="1611398"/>
            <a:ext cx="986155" cy="9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bdélník 19"/>
          <p:cNvSpPr/>
          <p:nvPr/>
        </p:nvSpPr>
        <p:spPr>
          <a:xfrm>
            <a:off x="9310551" y="1520076"/>
            <a:ext cx="1109037" cy="10929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 descr="C:\Users\Černoušek\Desktop\blind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14" y="3266576"/>
            <a:ext cx="986155" cy="972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4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22" name="Obrázek 21" descr="basic modul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03" y="999470"/>
            <a:ext cx="3846238" cy="488787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128654" y="1147323"/>
            <a:ext cx="711605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Description</a:t>
            </a:r>
            <a:r>
              <a:rPr kumimoji="0" lang="cs-CZ" altLang="cs-CZ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kumimoji="0" lang="cs-CZ" altLang="cs-CZ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main</a:t>
            </a:r>
            <a:r>
              <a:rPr kumimoji="0" lang="cs-CZ" altLang="cs-CZ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board</a:t>
            </a:r>
            <a:r>
              <a:rPr kumimoji="0" lang="cs-CZ" altLang="cs-CZ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cs-CZ" altLang="cs-CZ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PCB</a:t>
            </a:r>
            <a:r>
              <a:rPr kumimoji="0" lang="cs-CZ" altLang="cs-CZ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main</a:t>
            </a:r>
            <a:r>
              <a:rPr kumimoji="0" lang="cs-CZ" altLang="cs-CZ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module </a:t>
            </a:r>
            <a:r>
              <a:rPr kumimoji="0" lang="cs-CZ" altLang="cs-CZ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kumimoji="0" lang="cs-CZ" altLang="cs-CZ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0, 1 </a:t>
            </a:r>
            <a:r>
              <a:rPr kumimoji="0" lang="cs-CZ" altLang="cs-CZ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kumimoji="0" lang="cs-CZ" altLang="cs-CZ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2 call </a:t>
            </a:r>
            <a:r>
              <a:rPr kumimoji="0" lang="cs-CZ" altLang="cs-CZ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buttons</a:t>
            </a:r>
            <a:r>
              <a:rPr kumimoji="0" lang="cs-CZ" altLang="cs-CZ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cs-CZ" altLang="cs-CZ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sz="1000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Microphone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placed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plastic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cover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output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bottom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board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2. PC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connection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connector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via USB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cable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3. BUS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connector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connection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extending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modules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keypad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ACCU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battery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RTC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real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time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clock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chip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Speaker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– output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bottom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board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At top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board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there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connector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connection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external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speaker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12V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AC/DC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power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supply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	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-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relays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control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-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board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heating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-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name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cards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lighting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illumination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-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external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powering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door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phone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DIP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3 and 4)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- exit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button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circuit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- LED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signalling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front panel 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cs-CZ" altLang="cs-CZ" sz="10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elays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– these</a:t>
            </a:r>
            <a:r>
              <a:rPr kumimoji="0" lang="cs-CZ" altLang="cs-CZ" sz="1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are galvanically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isolated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switchable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contacts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max.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48V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max.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1,5A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 At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relay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there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available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a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special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function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called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„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relay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 (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COSW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CodeSwitch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safe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use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relay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8. Exit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button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works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in a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circuit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current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loop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length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connected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wires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button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can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up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500m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Functionality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condition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12V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power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screw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point 6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above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9. Analog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phone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line (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does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not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depend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on polarity)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10.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Grounding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connection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grounding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against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static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electricity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protection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door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phone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electronics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also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PBX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DIP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switch</a:t>
            </a:r>
            <a:r>
              <a:rPr kumimoji="0" lang="cs-CZ" altLang="cs-CZ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cs-CZ" altLang="cs-CZ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129" name="Picture 9" descr="dip swit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12" y="5175304"/>
            <a:ext cx="1660525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528753" y="4295427"/>
            <a:ext cx="7588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 =	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Service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used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when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password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forgotten</a:t>
            </a: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Incoming call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going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directly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programming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mode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where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you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setup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new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password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(do not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forget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to return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back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off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position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 =	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heating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activate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integrated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board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heating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3 =	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external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power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supply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4 =	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External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power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supply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switching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always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3 and  4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simultaneously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Powering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used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from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screw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12V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(6) and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there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are 2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reasons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its</a:t>
            </a:r>
            <a:r>
              <a:rPr kumimoji="0" lang="cs-CZ" altLang="cs-CZ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use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using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relay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in mode 7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8 - permanent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relay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close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/open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possible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external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powering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only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Do not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forget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to set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parameter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64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connection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door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phone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PBX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extension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has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troubles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current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consumption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after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PBX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start (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usually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Siemens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PBX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5 =	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name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cards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lighting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illumination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(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switch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ON/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OFF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LED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lighting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illumination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name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cards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45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1881115"/>
            <a:ext cx="10546492" cy="289006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HW </a:t>
            </a:r>
            <a:r>
              <a:rPr lang="cs-CZ" dirty="0" err="1" smtClean="0"/>
              <a:t>configuration</a:t>
            </a:r>
            <a:endParaRPr lang="cs-CZ" dirty="0" smtClean="0"/>
          </a:p>
          <a:p>
            <a:pPr lvl="1"/>
            <a:r>
              <a:rPr lang="cs-CZ" dirty="0" err="1" smtClean="0"/>
              <a:t>First</a:t>
            </a:r>
            <a:r>
              <a:rPr lang="cs-CZ" dirty="0" smtClean="0"/>
              <a:t> call </a:t>
            </a:r>
            <a:r>
              <a:rPr lang="cs-CZ" dirty="0" err="1" smtClean="0"/>
              <a:t>button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module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module </a:t>
            </a:r>
            <a:r>
              <a:rPr lang="cs-CZ" dirty="0" err="1" smtClean="0"/>
              <a:t>uses</a:t>
            </a:r>
            <a:r>
              <a:rPr lang="cs-CZ" dirty="0" smtClean="0"/>
              <a:t> </a:t>
            </a:r>
            <a:r>
              <a:rPr lang="cs-CZ" dirty="0" err="1" smtClean="0"/>
              <a:t>programmable</a:t>
            </a:r>
            <a:r>
              <a:rPr lang="cs-CZ" dirty="0" smtClean="0"/>
              <a:t> </a:t>
            </a:r>
            <a:r>
              <a:rPr lang="cs-CZ" dirty="0" err="1" smtClean="0"/>
              <a:t>parameters</a:t>
            </a:r>
            <a:endParaRPr lang="cs-CZ" dirty="0" smtClean="0"/>
          </a:p>
          <a:p>
            <a:pPr lvl="2"/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:</a:t>
            </a:r>
          </a:p>
          <a:p>
            <a:pPr lvl="3"/>
            <a:r>
              <a:rPr lang="cs-CZ" dirty="0" smtClean="0"/>
              <a:t>6#1 (</a:t>
            </a:r>
            <a:r>
              <a:rPr lang="cs-CZ" dirty="0" err="1" smtClean="0"/>
              <a:t>i.e</a:t>
            </a:r>
            <a:r>
              <a:rPr lang="cs-CZ" dirty="0" smtClean="0"/>
              <a:t>. 6</a:t>
            </a:r>
            <a:r>
              <a:rPr lang="cs-CZ" dirty="0"/>
              <a:t># = </a:t>
            </a:r>
            <a:r>
              <a:rPr lang="cs-CZ" dirty="0" smtClean="0"/>
              <a:t>1),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means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module </a:t>
            </a:r>
            <a:r>
              <a:rPr lang="cs-CZ" dirty="0" err="1" smtClean="0"/>
              <a:t>uses</a:t>
            </a:r>
            <a:r>
              <a:rPr lang="cs-CZ" dirty="0" smtClean="0"/>
              <a:t> a single call </a:t>
            </a:r>
            <a:r>
              <a:rPr lang="cs-CZ" dirty="0" err="1" smtClean="0"/>
              <a:t>button</a:t>
            </a:r>
            <a:endParaRPr lang="cs-CZ" dirty="0" smtClean="0"/>
          </a:p>
          <a:p>
            <a:pPr lvl="1"/>
            <a:r>
              <a:rPr lang="cs-CZ" dirty="0" err="1" smtClean="0"/>
              <a:t>Expansion</a:t>
            </a:r>
            <a:r>
              <a:rPr lang="cs-CZ" dirty="0" smtClean="0"/>
              <a:t> </a:t>
            </a:r>
            <a:r>
              <a:rPr lang="cs-CZ" dirty="0" err="1" smtClean="0"/>
              <a:t>modules</a:t>
            </a:r>
            <a:r>
              <a:rPr lang="cs-CZ" dirty="0" smtClean="0"/>
              <a:t> are </a:t>
            </a:r>
            <a:r>
              <a:rPr lang="cs-CZ" dirty="0" err="1" smtClean="0"/>
              <a:t>connected</a:t>
            </a:r>
            <a:r>
              <a:rPr lang="cs-CZ" dirty="0" smtClean="0"/>
              <a:t> via </a:t>
            </a:r>
            <a:r>
              <a:rPr lang="cs-CZ" dirty="0" err="1" smtClean="0"/>
              <a:t>supplied</a:t>
            </a:r>
            <a:r>
              <a:rPr lang="cs-CZ" dirty="0" smtClean="0"/>
              <a:t> </a:t>
            </a:r>
            <a:r>
              <a:rPr lang="cs-CZ" dirty="0" err="1" smtClean="0"/>
              <a:t>flat</a:t>
            </a:r>
            <a:r>
              <a:rPr lang="cs-CZ" dirty="0" smtClean="0"/>
              <a:t> </a:t>
            </a:r>
            <a:r>
              <a:rPr lang="cs-CZ" dirty="0" err="1" smtClean="0"/>
              <a:t>cables</a:t>
            </a:r>
            <a:endParaRPr lang="cs-CZ" dirty="0" smtClean="0"/>
          </a:p>
          <a:p>
            <a:pPr lvl="1"/>
            <a:r>
              <a:rPr lang="cs-CZ" dirty="0" err="1" smtClean="0"/>
              <a:t>Keypad</a:t>
            </a:r>
            <a:r>
              <a:rPr lang="cs-CZ" dirty="0" smtClean="0"/>
              <a:t> module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</a:t>
            </a:r>
            <a:r>
              <a:rPr lang="cs-CZ" dirty="0" err="1" smtClean="0"/>
              <a:t>anywhere</a:t>
            </a:r>
            <a:endParaRPr lang="cs-CZ" dirty="0" smtClean="0"/>
          </a:p>
          <a:p>
            <a:pPr lvl="2"/>
            <a:r>
              <a:rPr lang="cs-CZ" dirty="0" err="1" smtClean="0"/>
              <a:t>Keypad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r>
              <a:rPr lang="cs-CZ" dirty="0" smtClean="0"/>
              <a:t> has no influence on </a:t>
            </a:r>
            <a:r>
              <a:rPr lang="cs-CZ" dirty="0" err="1" smtClean="0"/>
              <a:t>functionality</a:t>
            </a:r>
            <a:endParaRPr lang="cs-CZ" dirty="0" smtClean="0"/>
          </a:p>
          <a:p>
            <a:pPr lvl="2"/>
            <a:r>
              <a:rPr lang="cs-CZ" dirty="0" err="1" smtClean="0"/>
              <a:t>Keypad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detected</a:t>
            </a:r>
            <a:r>
              <a:rPr lang="cs-CZ" dirty="0" smtClean="0"/>
              <a:t> </a:t>
            </a:r>
            <a:r>
              <a:rPr lang="cs-CZ" dirty="0" err="1" smtClean="0"/>
              <a:t>automatically</a:t>
            </a:r>
            <a:endParaRPr lang="cs-CZ" dirty="0" smtClean="0"/>
          </a:p>
          <a:p>
            <a:pPr lvl="2"/>
            <a:r>
              <a:rPr lang="cs-CZ" dirty="0" err="1" smtClean="0"/>
              <a:t>Keypad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entering</a:t>
            </a:r>
            <a:r>
              <a:rPr lang="cs-CZ" dirty="0" smtClean="0"/>
              <a:t>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codes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dialling </a:t>
            </a:r>
            <a:r>
              <a:rPr lang="cs-CZ" dirty="0" err="1" smtClean="0"/>
              <a:t>extensins</a:t>
            </a:r>
            <a:r>
              <a:rPr lang="cs-CZ" dirty="0" smtClean="0"/>
              <a:t> (</a:t>
            </a:r>
            <a:r>
              <a:rPr lang="cs-CZ" dirty="0" err="1" smtClean="0"/>
              <a:t>numbers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Numbering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call </a:t>
            </a:r>
            <a:r>
              <a:rPr lang="cs-CZ" dirty="0" err="1" smtClean="0"/>
              <a:t>button</a:t>
            </a:r>
            <a:r>
              <a:rPr lang="cs-CZ" dirty="0" smtClean="0"/>
              <a:t> </a:t>
            </a:r>
            <a:r>
              <a:rPr lang="cs-CZ" dirty="0" err="1" smtClean="0"/>
              <a:t>modules</a:t>
            </a:r>
            <a:endParaRPr lang="cs-CZ" dirty="0"/>
          </a:p>
          <a:p>
            <a:pPr lvl="2"/>
            <a:r>
              <a:rPr lang="cs-CZ" sz="1800" dirty="0" smtClean="0"/>
              <a:t>Set by </a:t>
            </a:r>
            <a:r>
              <a:rPr lang="cs-CZ" sz="1800" dirty="0" err="1" smtClean="0"/>
              <a:t>correct</a:t>
            </a:r>
            <a:r>
              <a:rPr lang="cs-CZ" sz="1800" dirty="0" smtClean="0"/>
              <a:t> </a:t>
            </a:r>
            <a:r>
              <a:rPr lang="cs-CZ" sz="1800" dirty="0" err="1" smtClean="0"/>
              <a:t>setting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DIP</a:t>
            </a:r>
            <a:r>
              <a:rPr lang="cs-CZ" sz="1800" dirty="0" smtClean="0"/>
              <a:t> </a:t>
            </a:r>
            <a:r>
              <a:rPr lang="cs-CZ" sz="1800" dirty="0" err="1" smtClean="0"/>
              <a:t>switch</a:t>
            </a:r>
            <a:r>
              <a:rPr lang="cs-CZ" sz="1800" dirty="0" smtClean="0"/>
              <a:t> on </a:t>
            </a:r>
            <a:r>
              <a:rPr lang="cs-CZ" sz="1800" dirty="0" err="1" smtClean="0"/>
              <a:t>the</a:t>
            </a:r>
            <a:r>
              <a:rPr lang="cs-CZ" sz="1800" dirty="0" smtClean="0"/>
              <a:t> module</a:t>
            </a:r>
          </a:p>
          <a:p>
            <a:endParaRPr lang="cs-CZ" dirty="0" smtClean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19" name="Obrázek 18" descr="button modules co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15" y="999470"/>
            <a:ext cx="2932087" cy="4744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74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1881115"/>
            <a:ext cx="10546492" cy="289006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examples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HW </a:t>
            </a:r>
            <a:r>
              <a:rPr lang="cs-CZ" dirty="0" err="1" smtClean="0"/>
              <a:t>configurations</a:t>
            </a:r>
            <a:endParaRPr lang="cs-CZ" dirty="0" smtClean="0"/>
          </a:p>
          <a:p>
            <a:pPr lvl="1"/>
            <a:r>
              <a:rPr lang="cs-CZ" dirty="0" err="1" smtClean="0"/>
              <a:t>Zero</a:t>
            </a:r>
            <a:r>
              <a:rPr lang="cs-CZ" dirty="0" smtClean="0"/>
              <a:t>,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call </a:t>
            </a:r>
            <a:r>
              <a:rPr lang="cs-CZ" dirty="0" err="1" smtClean="0"/>
              <a:t>buttons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module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module </a:t>
            </a:r>
            <a:r>
              <a:rPr lang="cs-CZ" dirty="0" err="1" smtClean="0"/>
              <a:t>uses</a:t>
            </a:r>
            <a:r>
              <a:rPr lang="cs-CZ" dirty="0" smtClean="0"/>
              <a:t> </a:t>
            </a:r>
            <a:r>
              <a:rPr lang="cs-CZ" dirty="0" err="1" smtClean="0"/>
              <a:t>programmable</a:t>
            </a:r>
            <a:r>
              <a:rPr lang="cs-CZ" dirty="0" smtClean="0"/>
              <a:t> </a:t>
            </a:r>
            <a:r>
              <a:rPr lang="cs-CZ" dirty="0" err="1" smtClean="0"/>
              <a:t>parameters</a:t>
            </a:r>
            <a:endParaRPr lang="cs-CZ" dirty="0" smtClean="0"/>
          </a:p>
          <a:p>
            <a:pPr lvl="2"/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:</a:t>
            </a:r>
          </a:p>
          <a:p>
            <a:pPr lvl="3"/>
            <a:r>
              <a:rPr lang="cs-CZ" sz="1500" dirty="0" smtClean="0"/>
              <a:t>6#0 (</a:t>
            </a:r>
            <a:r>
              <a:rPr lang="cs-CZ" sz="1500" dirty="0" err="1" smtClean="0"/>
              <a:t>i.e</a:t>
            </a:r>
            <a:r>
              <a:rPr lang="cs-CZ" sz="1500" dirty="0" smtClean="0"/>
              <a:t>. 6</a:t>
            </a:r>
            <a:r>
              <a:rPr lang="cs-CZ" sz="1500" dirty="0"/>
              <a:t># = 0</a:t>
            </a:r>
            <a:r>
              <a:rPr lang="cs-CZ" sz="1500" dirty="0" smtClean="0"/>
              <a:t>), </a:t>
            </a:r>
            <a:r>
              <a:rPr lang="cs-CZ" sz="1500" dirty="0" err="1" smtClean="0"/>
              <a:t>it</a:t>
            </a:r>
            <a:r>
              <a:rPr lang="cs-CZ" sz="1500" dirty="0" smtClean="0"/>
              <a:t> </a:t>
            </a:r>
            <a:r>
              <a:rPr lang="cs-CZ" sz="1500" dirty="0" err="1" smtClean="0"/>
              <a:t>means</a:t>
            </a:r>
            <a:r>
              <a:rPr lang="cs-CZ" sz="1500" dirty="0" smtClean="0"/>
              <a:t> </a:t>
            </a:r>
            <a:r>
              <a:rPr lang="cs-CZ" sz="1500" dirty="0" err="1" smtClean="0"/>
              <a:t>the</a:t>
            </a:r>
            <a:r>
              <a:rPr lang="cs-CZ" sz="1500" dirty="0" smtClean="0"/>
              <a:t> </a:t>
            </a:r>
            <a:r>
              <a:rPr lang="cs-CZ" sz="1500" dirty="0" err="1" smtClean="0"/>
              <a:t>main</a:t>
            </a:r>
            <a:r>
              <a:rPr lang="cs-CZ" sz="1500" dirty="0" smtClean="0"/>
              <a:t> module </a:t>
            </a:r>
            <a:r>
              <a:rPr lang="cs-CZ" sz="1500" dirty="0" err="1" smtClean="0"/>
              <a:t>does</a:t>
            </a:r>
            <a:r>
              <a:rPr lang="cs-CZ" sz="1500" dirty="0" smtClean="0"/>
              <a:t> not use </a:t>
            </a:r>
            <a:r>
              <a:rPr lang="cs-CZ" sz="1500" dirty="0" err="1" smtClean="0"/>
              <a:t>any</a:t>
            </a:r>
            <a:r>
              <a:rPr lang="cs-CZ" sz="1500" dirty="0" smtClean="0"/>
              <a:t> call </a:t>
            </a:r>
            <a:r>
              <a:rPr lang="cs-CZ" sz="1500" dirty="0" err="1" smtClean="0"/>
              <a:t>buttons</a:t>
            </a:r>
            <a:endParaRPr lang="cs-CZ" sz="1500" dirty="0" smtClean="0"/>
          </a:p>
          <a:p>
            <a:pPr lvl="3"/>
            <a:r>
              <a:rPr lang="cs-CZ" sz="1500" dirty="0" smtClean="0"/>
              <a:t>6#1 </a:t>
            </a:r>
            <a:r>
              <a:rPr lang="cs-CZ" sz="1500" dirty="0"/>
              <a:t>(</a:t>
            </a:r>
            <a:r>
              <a:rPr lang="cs-CZ" sz="1500" dirty="0" err="1"/>
              <a:t>i.e</a:t>
            </a:r>
            <a:r>
              <a:rPr lang="cs-CZ" sz="1500" dirty="0"/>
              <a:t>. 6# = </a:t>
            </a:r>
            <a:r>
              <a:rPr lang="cs-CZ" sz="1500" dirty="0" smtClean="0"/>
              <a:t>1), </a:t>
            </a:r>
            <a:r>
              <a:rPr lang="cs-CZ" sz="1500" dirty="0" err="1"/>
              <a:t>it</a:t>
            </a:r>
            <a:r>
              <a:rPr lang="cs-CZ" sz="1500" dirty="0"/>
              <a:t> </a:t>
            </a:r>
            <a:r>
              <a:rPr lang="cs-CZ" sz="1500" dirty="0" err="1"/>
              <a:t>means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main</a:t>
            </a:r>
            <a:r>
              <a:rPr lang="cs-CZ" sz="1500" dirty="0"/>
              <a:t> module </a:t>
            </a:r>
            <a:r>
              <a:rPr lang="cs-CZ" sz="1500" dirty="0" err="1" smtClean="0"/>
              <a:t>uses</a:t>
            </a:r>
            <a:r>
              <a:rPr lang="cs-CZ" sz="1500" dirty="0" smtClean="0"/>
              <a:t> a single call </a:t>
            </a:r>
            <a:r>
              <a:rPr lang="cs-CZ" sz="1500" dirty="0" err="1" smtClean="0"/>
              <a:t>button</a:t>
            </a:r>
            <a:endParaRPr lang="cs-CZ" sz="1500" dirty="0"/>
          </a:p>
          <a:p>
            <a:pPr lvl="3"/>
            <a:r>
              <a:rPr lang="cs-CZ" sz="1500" dirty="0" smtClean="0"/>
              <a:t>6#2 </a:t>
            </a:r>
            <a:r>
              <a:rPr lang="cs-CZ" sz="1500" dirty="0"/>
              <a:t>(</a:t>
            </a:r>
            <a:r>
              <a:rPr lang="cs-CZ" sz="1500" dirty="0" err="1"/>
              <a:t>i.e</a:t>
            </a:r>
            <a:r>
              <a:rPr lang="cs-CZ" sz="1500" dirty="0"/>
              <a:t>. 6# = </a:t>
            </a:r>
            <a:r>
              <a:rPr lang="cs-CZ" sz="1500" dirty="0" smtClean="0"/>
              <a:t>2), </a:t>
            </a:r>
            <a:r>
              <a:rPr lang="cs-CZ" sz="1500" dirty="0" err="1"/>
              <a:t>it</a:t>
            </a:r>
            <a:r>
              <a:rPr lang="cs-CZ" sz="1500" dirty="0"/>
              <a:t> </a:t>
            </a:r>
            <a:r>
              <a:rPr lang="cs-CZ" sz="1500" dirty="0" err="1"/>
              <a:t>means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main</a:t>
            </a:r>
            <a:r>
              <a:rPr lang="cs-CZ" sz="1500" dirty="0"/>
              <a:t> module </a:t>
            </a:r>
            <a:r>
              <a:rPr lang="cs-CZ" sz="1500" dirty="0" err="1"/>
              <a:t>uses</a:t>
            </a:r>
            <a:r>
              <a:rPr lang="cs-CZ" sz="1500" dirty="0"/>
              <a:t> </a:t>
            </a:r>
            <a:r>
              <a:rPr lang="cs-CZ" sz="1500" dirty="0" err="1" smtClean="0"/>
              <a:t>two</a:t>
            </a:r>
            <a:r>
              <a:rPr lang="cs-CZ" sz="1500" dirty="0" smtClean="0"/>
              <a:t> call </a:t>
            </a:r>
            <a:r>
              <a:rPr lang="cs-CZ" sz="1500" dirty="0" err="1" smtClean="0"/>
              <a:t>buttons</a:t>
            </a:r>
            <a:endParaRPr lang="cs-CZ" sz="1500" dirty="0"/>
          </a:p>
          <a:p>
            <a:pPr lvl="1"/>
            <a:r>
              <a:rPr lang="cs-CZ" dirty="0" err="1" smtClean="0"/>
              <a:t>Numbering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call </a:t>
            </a:r>
            <a:r>
              <a:rPr lang="cs-CZ" dirty="0" err="1" smtClean="0"/>
              <a:t>button</a:t>
            </a:r>
            <a:r>
              <a:rPr lang="cs-CZ" dirty="0" smtClean="0"/>
              <a:t> </a:t>
            </a:r>
            <a:r>
              <a:rPr lang="cs-CZ" dirty="0" err="1" smtClean="0"/>
              <a:t>modules</a:t>
            </a:r>
            <a:endParaRPr lang="cs-CZ" dirty="0"/>
          </a:p>
          <a:p>
            <a:pPr lvl="2"/>
            <a:r>
              <a:rPr lang="cs-CZ" sz="1800" dirty="0" smtClean="0"/>
              <a:t>Set by </a:t>
            </a:r>
            <a:r>
              <a:rPr lang="cs-CZ" sz="1800" dirty="0" err="1" smtClean="0"/>
              <a:t>correct</a:t>
            </a:r>
            <a:r>
              <a:rPr lang="cs-CZ" sz="1800" dirty="0" smtClean="0"/>
              <a:t> </a:t>
            </a:r>
            <a:r>
              <a:rPr lang="cs-CZ" sz="1800" dirty="0" err="1" smtClean="0"/>
              <a:t>setting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DIP</a:t>
            </a:r>
            <a:r>
              <a:rPr lang="cs-CZ" sz="1800" dirty="0" smtClean="0"/>
              <a:t> </a:t>
            </a:r>
            <a:r>
              <a:rPr lang="cs-CZ" sz="1800" dirty="0" err="1" smtClean="0"/>
              <a:t>switch</a:t>
            </a:r>
            <a:r>
              <a:rPr lang="cs-CZ" sz="1800" dirty="0" smtClean="0"/>
              <a:t> on </a:t>
            </a:r>
            <a:r>
              <a:rPr lang="cs-CZ" sz="1800" dirty="0" err="1" smtClean="0"/>
              <a:t>the</a:t>
            </a:r>
            <a:r>
              <a:rPr lang="cs-CZ" sz="1800" dirty="0" smtClean="0"/>
              <a:t> module</a:t>
            </a:r>
          </a:p>
          <a:p>
            <a:pPr lvl="1"/>
            <a:r>
              <a:rPr lang="cs-CZ" sz="2000" dirty="0" err="1"/>
              <a:t>Expansion</a:t>
            </a:r>
            <a:r>
              <a:rPr lang="cs-CZ" sz="2000" dirty="0"/>
              <a:t> </a:t>
            </a:r>
            <a:r>
              <a:rPr lang="cs-CZ" sz="2000" dirty="0" err="1"/>
              <a:t>modules</a:t>
            </a:r>
            <a:r>
              <a:rPr lang="cs-CZ" sz="2000" dirty="0"/>
              <a:t> are </a:t>
            </a:r>
            <a:r>
              <a:rPr lang="cs-CZ" sz="2000" dirty="0" err="1"/>
              <a:t>connected</a:t>
            </a:r>
            <a:r>
              <a:rPr lang="cs-CZ" sz="2000" dirty="0"/>
              <a:t> via </a:t>
            </a:r>
            <a:r>
              <a:rPr lang="cs-CZ" sz="2000" dirty="0" err="1"/>
              <a:t>supplied</a:t>
            </a:r>
            <a:r>
              <a:rPr lang="cs-CZ" sz="2000" dirty="0"/>
              <a:t> </a:t>
            </a:r>
            <a:r>
              <a:rPr lang="cs-CZ" sz="2000" dirty="0" err="1"/>
              <a:t>flat</a:t>
            </a:r>
            <a:r>
              <a:rPr lang="cs-CZ" sz="2000" dirty="0"/>
              <a:t> </a:t>
            </a:r>
            <a:r>
              <a:rPr lang="cs-CZ" sz="2000" dirty="0" err="1"/>
              <a:t>cables</a:t>
            </a:r>
            <a:endParaRPr lang="cs-CZ" sz="2000" dirty="0"/>
          </a:p>
          <a:p>
            <a:pPr lvl="1"/>
            <a:endParaRPr lang="cs-CZ" sz="2200" dirty="0" smtClean="0"/>
          </a:p>
          <a:p>
            <a:endParaRPr lang="cs-CZ" dirty="0" smtClean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10" name="Obrázek 9" descr="parametr 6krizek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304" y="1881115"/>
            <a:ext cx="3668395" cy="2599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6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3447206"/>
            <a:ext cx="10546492" cy="2566416"/>
          </a:xfrm>
        </p:spPr>
        <p:txBody>
          <a:bodyPr>
            <a:normAutofit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flush </a:t>
            </a:r>
            <a:r>
              <a:rPr lang="cs-CZ" dirty="0" err="1" smtClean="0"/>
              <a:t>mounting</a:t>
            </a:r>
            <a:r>
              <a:rPr lang="cs-CZ" dirty="0" smtClean="0"/>
              <a:t> </a:t>
            </a:r>
            <a:r>
              <a:rPr lang="cs-CZ" dirty="0" err="1" smtClean="0"/>
              <a:t>boxes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installation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endParaRPr lang="cs-CZ" dirty="0" smtClean="0"/>
          </a:p>
          <a:p>
            <a:pPr lvl="1"/>
            <a:r>
              <a:rPr lang="cs-CZ" dirty="0" err="1" smtClean="0"/>
              <a:t>NCEV-90CS</a:t>
            </a:r>
            <a:r>
              <a:rPr lang="cs-CZ" dirty="0" smtClean="0"/>
              <a:t> </a:t>
            </a:r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dirty="0"/>
              <a:t>11880902</a:t>
            </a:r>
            <a:r>
              <a:rPr lang="cs-CZ" sz="1400" dirty="0" smtClean="0"/>
              <a:t>  </a:t>
            </a:r>
            <a:endParaRPr lang="cs-CZ" sz="1600" dirty="0" smtClean="0"/>
          </a:p>
          <a:p>
            <a:pPr lvl="2"/>
            <a:r>
              <a:rPr lang="cs-CZ" sz="1800" dirty="0" smtClean="0"/>
              <a:t>Flush </a:t>
            </a:r>
            <a:r>
              <a:rPr lang="cs-CZ" sz="1800" dirty="0" err="1" smtClean="0"/>
              <a:t>mounting</a:t>
            </a:r>
            <a:r>
              <a:rPr lang="cs-CZ" sz="1800" dirty="0" smtClean="0"/>
              <a:t> </a:t>
            </a:r>
            <a:r>
              <a:rPr lang="cs-CZ" sz="1800" dirty="0" err="1" smtClean="0"/>
              <a:t>installation</a:t>
            </a:r>
            <a:r>
              <a:rPr lang="cs-CZ" sz="1800" dirty="0" smtClean="0"/>
              <a:t> box </a:t>
            </a:r>
            <a:r>
              <a:rPr lang="cs-CZ" sz="1800" dirty="0" err="1" smtClean="0"/>
              <a:t>for</a:t>
            </a:r>
            <a:r>
              <a:rPr lang="cs-CZ" sz="1800" dirty="0" smtClean="0"/>
              <a:t> 1 module</a:t>
            </a:r>
          </a:p>
          <a:p>
            <a:pPr lvl="3"/>
            <a:r>
              <a:rPr lang="cs-CZ" sz="1400" dirty="0" err="1"/>
              <a:t>Embedding</a:t>
            </a:r>
            <a:r>
              <a:rPr lang="cs-CZ" sz="1400" dirty="0"/>
              <a:t> box </a:t>
            </a:r>
            <a:r>
              <a:rPr lang="cs-CZ" sz="1400" dirty="0" err="1"/>
              <a:t>for</a:t>
            </a:r>
            <a:r>
              <a:rPr lang="cs-CZ" sz="1400" dirty="0"/>
              <a:t> 1 </a:t>
            </a:r>
            <a:r>
              <a:rPr lang="cs-CZ" sz="1400" dirty="0" err="1"/>
              <a:t>vertical</a:t>
            </a:r>
            <a:r>
              <a:rPr lang="cs-CZ" sz="1400" dirty="0"/>
              <a:t> module</a:t>
            </a:r>
            <a:endParaRPr lang="cs-CZ" sz="1400" dirty="0" smtClean="0"/>
          </a:p>
          <a:p>
            <a:pPr lvl="3"/>
            <a:r>
              <a:rPr lang="pt-BR" sz="1400" dirty="0"/>
              <a:t>Dimensions: 99(w) x 136(h) x 40(d) </a:t>
            </a:r>
            <a:r>
              <a:rPr lang="pt-BR" sz="1400" dirty="0" smtClean="0"/>
              <a:t>mm</a:t>
            </a:r>
            <a:endParaRPr lang="cs-CZ" sz="1400" dirty="0" smtClean="0"/>
          </a:p>
          <a:p>
            <a:pPr lvl="3"/>
            <a:r>
              <a:rPr lang="cs-CZ" sz="1400" dirty="0" err="1" smtClean="0"/>
              <a:t>Assembling</a:t>
            </a:r>
            <a:r>
              <a:rPr lang="cs-CZ" sz="1400" dirty="0" smtClean="0"/>
              <a:t> </a:t>
            </a:r>
            <a:r>
              <a:rPr lang="cs-CZ" sz="1400" dirty="0"/>
              <a:t>set </a:t>
            </a:r>
            <a:r>
              <a:rPr lang="cs-CZ" sz="1400" dirty="0" err="1"/>
              <a:t>for</a:t>
            </a:r>
            <a:r>
              <a:rPr lang="cs-CZ" sz="1400" dirty="0"/>
              <a:t> 1 module </a:t>
            </a:r>
            <a:r>
              <a:rPr lang="cs-CZ" sz="1400" dirty="0" err="1" smtClean="0"/>
              <a:t>N6001</a:t>
            </a:r>
            <a:r>
              <a:rPr lang="cs-CZ" sz="1400" dirty="0" smtClean="0"/>
              <a:t>/AL </a:t>
            </a:r>
            <a:r>
              <a:rPr lang="cs-CZ" sz="1400" dirty="0" err="1" smtClean="0"/>
              <a:t>required</a:t>
            </a:r>
            <a:endParaRPr lang="cs-CZ" sz="1400" dirty="0"/>
          </a:p>
          <a:p>
            <a:pPr lvl="3"/>
            <a:endParaRPr lang="cs-CZ" sz="1400" dirty="0" smtClean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71685" y="1390345"/>
            <a:ext cx="9147903" cy="190549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1642658" y="1573427"/>
            <a:ext cx="1281774" cy="14580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0000100_ncev-90cs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201" y="3933404"/>
            <a:ext cx="1000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0000100_ncev-90cs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66" y="1637033"/>
            <a:ext cx="1000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0000099_ncev-90c_3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54" y="1613160"/>
            <a:ext cx="623638" cy="141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 descr="0000098_ncev-90_30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84" y="1434169"/>
            <a:ext cx="551982" cy="1817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8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3447206"/>
            <a:ext cx="10546492" cy="2387120"/>
          </a:xfrm>
        </p:spPr>
        <p:txBody>
          <a:bodyPr>
            <a:normAutofit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flush </a:t>
            </a:r>
            <a:r>
              <a:rPr lang="cs-CZ" dirty="0" err="1" smtClean="0"/>
              <a:t>mounting</a:t>
            </a:r>
            <a:r>
              <a:rPr lang="cs-CZ" dirty="0" smtClean="0"/>
              <a:t> </a:t>
            </a:r>
            <a:r>
              <a:rPr lang="cs-CZ" dirty="0" err="1" smtClean="0"/>
              <a:t>boxes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installation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endParaRPr lang="cs-CZ" dirty="0" smtClean="0"/>
          </a:p>
          <a:p>
            <a:pPr lvl="1"/>
            <a:r>
              <a:rPr lang="cs-CZ" dirty="0" err="1" smtClean="0"/>
              <a:t>NCEV-90C</a:t>
            </a:r>
            <a:r>
              <a:rPr lang="cs-CZ" dirty="0" smtClean="0"/>
              <a:t> </a:t>
            </a:r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dirty="0" smtClean="0"/>
              <a:t>11880900  </a:t>
            </a:r>
            <a:endParaRPr lang="cs-CZ" sz="1600" dirty="0" smtClean="0"/>
          </a:p>
          <a:p>
            <a:pPr lvl="2"/>
            <a:r>
              <a:rPr lang="cs-CZ" sz="1500" dirty="0" smtClean="0"/>
              <a:t>Flush </a:t>
            </a:r>
            <a:r>
              <a:rPr lang="cs-CZ" sz="1500" dirty="0" err="1" smtClean="0"/>
              <a:t>mounting</a:t>
            </a:r>
            <a:r>
              <a:rPr lang="cs-CZ" sz="1500" dirty="0" smtClean="0"/>
              <a:t> </a:t>
            </a:r>
            <a:r>
              <a:rPr lang="cs-CZ" sz="1500" dirty="0" err="1" smtClean="0"/>
              <a:t>installation</a:t>
            </a:r>
            <a:r>
              <a:rPr lang="cs-CZ" sz="1500" dirty="0" smtClean="0"/>
              <a:t> box </a:t>
            </a:r>
            <a:r>
              <a:rPr lang="cs-CZ" sz="1500" dirty="0" err="1" smtClean="0"/>
              <a:t>for</a:t>
            </a:r>
            <a:r>
              <a:rPr lang="cs-CZ" sz="1500" dirty="0" smtClean="0"/>
              <a:t> 2 </a:t>
            </a:r>
            <a:r>
              <a:rPr lang="cs-CZ" sz="1500" dirty="0" err="1" smtClean="0"/>
              <a:t>modules</a:t>
            </a:r>
            <a:endParaRPr lang="cs-CZ" sz="1500" dirty="0" smtClean="0"/>
          </a:p>
          <a:p>
            <a:pPr lvl="3"/>
            <a:r>
              <a:rPr lang="cs-CZ" sz="1400" dirty="0" err="1"/>
              <a:t>Embedding</a:t>
            </a:r>
            <a:r>
              <a:rPr lang="cs-CZ" sz="1400" dirty="0"/>
              <a:t> box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smtClean="0"/>
              <a:t>2 </a:t>
            </a:r>
            <a:r>
              <a:rPr lang="cs-CZ" sz="1400" dirty="0" err="1"/>
              <a:t>vertical</a:t>
            </a:r>
            <a:r>
              <a:rPr lang="cs-CZ" sz="1400" dirty="0"/>
              <a:t> </a:t>
            </a:r>
            <a:r>
              <a:rPr lang="cs-CZ" sz="1400" dirty="0" err="1" smtClean="0"/>
              <a:t>modules</a:t>
            </a:r>
            <a:endParaRPr lang="cs-CZ" sz="1300" dirty="0" smtClean="0"/>
          </a:p>
          <a:p>
            <a:pPr lvl="3"/>
            <a:r>
              <a:rPr lang="pt-BR" sz="1400" dirty="0"/>
              <a:t>Dimensions: 99(w) x </a:t>
            </a:r>
            <a:r>
              <a:rPr lang="cs-CZ" sz="1400" dirty="0" smtClean="0"/>
              <a:t>2</a:t>
            </a:r>
            <a:r>
              <a:rPr lang="pt-BR" sz="1400" dirty="0" smtClean="0"/>
              <a:t>36(h</a:t>
            </a:r>
            <a:r>
              <a:rPr lang="pt-BR" sz="1400" dirty="0"/>
              <a:t>) x 40(d) </a:t>
            </a:r>
            <a:r>
              <a:rPr lang="pt-BR" sz="1400" dirty="0" smtClean="0"/>
              <a:t>mm</a:t>
            </a:r>
            <a:endParaRPr lang="cs-CZ" sz="1400" dirty="0" smtClean="0"/>
          </a:p>
          <a:p>
            <a:pPr lvl="3"/>
            <a:r>
              <a:rPr lang="cs-CZ" sz="1400" dirty="0" err="1"/>
              <a:t>Assembling</a:t>
            </a:r>
            <a:r>
              <a:rPr lang="cs-CZ" sz="1400" dirty="0"/>
              <a:t> set </a:t>
            </a:r>
            <a:r>
              <a:rPr lang="cs-CZ" sz="1400" dirty="0" err="1"/>
              <a:t>for</a:t>
            </a:r>
            <a:r>
              <a:rPr lang="cs-CZ" sz="1400" dirty="0"/>
              <a:t> 2 </a:t>
            </a:r>
            <a:r>
              <a:rPr lang="cs-CZ" sz="1400" dirty="0" err="1" smtClean="0"/>
              <a:t>modules</a:t>
            </a:r>
            <a:r>
              <a:rPr lang="cs-CZ" sz="1400" dirty="0" smtClean="0"/>
              <a:t> </a:t>
            </a:r>
            <a:r>
              <a:rPr lang="cs-CZ" sz="1400" dirty="0" err="1" smtClean="0"/>
              <a:t>N6002</a:t>
            </a:r>
            <a:r>
              <a:rPr lang="cs-CZ" sz="1400" dirty="0" smtClean="0"/>
              <a:t>/AL </a:t>
            </a:r>
            <a:r>
              <a:rPr lang="cs-CZ" sz="1400" dirty="0" err="1" smtClean="0"/>
              <a:t>required</a:t>
            </a:r>
            <a:endParaRPr lang="cs-CZ" sz="1400" dirty="0"/>
          </a:p>
          <a:p>
            <a:pPr lvl="3"/>
            <a:endParaRPr lang="cs-CZ" sz="1400" dirty="0" smtClean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71685" y="1390345"/>
            <a:ext cx="9147903" cy="190549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3188572" y="1569971"/>
            <a:ext cx="1281774" cy="14580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Picture 2" descr="0000100_ncev-90cs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66" y="1637033"/>
            <a:ext cx="1000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0000099_ncev-90c_3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54" y="1613160"/>
            <a:ext cx="598924" cy="136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 descr="0000098_ncev-90_30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51" y="1590295"/>
            <a:ext cx="477840" cy="1407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0000099_ncev-90c_3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48" y="3914313"/>
            <a:ext cx="598924" cy="136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39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3447206"/>
            <a:ext cx="10546492" cy="2387120"/>
          </a:xfrm>
        </p:spPr>
        <p:txBody>
          <a:bodyPr>
            <a:normAutofit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flush </a:t>
            </a:r>
            <a:r>
              <a:rPr lang="cs-CZ" dirty="0" err="1" smtClean="0"/>
              <a:t>mounting</a:t>
            </a:r>
            <a:r>
              <a:rPr lang="cs-CZ" dirty="0" smtClean="0"/>
              <a:t> </a:t>
            </a:r>
            <a:r>
              <a:rPr lang="cs-CZ" dirty="0" err="1" smtClean="0"/>
              <a:t>boxes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installation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endParaRPr lang="cs-CZ" dirty="0" smtClean="0"/>
          </a:p>
          <a:p>
            <a:pPr lvl="1"/>
            <a:r>
              <a:rPr lang="cs-CZ" dirty="0" err="1" smtClean="0"/>
              <a:t>NCEV</a:t>
            </a:r>
            <a:r>
              <a:rPr lang="cs-CZ" dirty="0" smtClean="0"/>
              <a:t>-90 </a:t>
            </a:r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dirty="0"/>
              <a:t>11259906 </a:t>
            </a:r>
            <a:r>
              <a:rPr lang="cs-CZ" sz="1400" dirty="0" smtClean="0"/>
              <a:t>  </a:t>
            </a:r>
            <a:endParaRPr lang="cs-CZ" sz="1600" dirty="0" smtClean="0"/>
          </a:p>
          <a:p>
            <a:pPr lvl="2"/>
            <a:r>
              <a:rPr lang="cs-CZ" sz="1500" dirty="0" smtClean="0"/>
              <a:t>Flush </a:t>
            </a:r>
            <a:r>
              <a:rPr lang="cs-CZ" sz="1500" dirty="0" err="1" smtClean="0"/>
              <a:t>mounting</a:t>
            </a:r>
            <a:r>
              <a:rPr lang="cs-CZ" sz="1500" dirty="0" smtClean="0"/>
              <a:t> </a:t>
            </a:r>
            <a:r>
              <a:rPr lang="cs-CZ" sz="1500" dirty="0" err="1" smtClean="0"/>
              <a:t>installation</a:t>
            </a:r>
            <a:r>
              <a:rPr lang="cs-CZ" sz="1500" dirty="0" smtClean="0"/>
              <a:t> box </a:t>
            </a:r>
            <a:r>
              <a:rPr lang="cs-CZ" sz="1500" dirty="0" err="1" smtClean="0"/>
              <a:t>for</a:t>
            </a:r>
            <a:r>
              <a:rPr lang="cs-CZ" sz="1500" dirty="0" smtClean="0"/>
              <a:t> </a:t>
            </a:r>
            <a:r>
              <a:rPr lang="cs-CZ" sz="1500" dirty="0"/>
              <a:t>3</a:t>
            </a:r>
            <a:r>
              <a:rPr lang="cs-CZ" sz="1500" dirty="0" smtClean="0"/>
              <a:t> </a:t>
            </a:r>
            <a:r>
              <a:rPr lang="cs-CZ" sz="1500" dirty="0" err="1" smtClean="0"/>
              <a:t>modules</a:t>
            </a:r>
            <a:endParaRPr lang="cs-CZ" sz="1500" dirty="0" smtClean="0"/>
          </a:p>
          <a:p>
            <a:pPr lvl="3"/>
            <a:r>
              <a:rPr lang="cs-CZ" sz="1400" dirty="0" err="1"/>
              <a:t>Embedding</a:t>
            </a:r>
            <a:r>
              <a:rPr lang="cs-CZ" sz="1400" dirty="0"/>
              <a:t> box </a:t>
            </a:r>
            <a:r>
              <a:rPr lang="cs-CZ" sz="1400" dirty="0" err="1"/>
              <a:t>for</a:t>
            </a:r>
            <a:r>
              <a:rPr lang="cs-CZ" sz="1400" dirty="0"/>
              <a:t> 3</a:t>
            </a:r>
            <a:r>
              <a:rPr lang="cs-CZ" sz="1400" dirty="0" smtClean="0"/>
              <a:t> </a:t>
            </a:r>
            <a:r>
              <a:rPr lang="cs-CZ" sz="1400" dirty="0" err="1"/>
              <a:t>vertical</a:t>
            </a:r>
            <a:r>
              <a:rPr lang="cs-CZ" sz="1400" dirty="0"/>
              <a:t> </a:t>
            </a:r>
            <a:r>
              <a:rPr lang="cs-CZ" sz="1400" dirty="0" err="1" smtClean="0"/>
              <a:t>modules</a:t>
            </a:r>
            <a:endParaRPr lang="cs-CZ" sz="1300" dirty="0" smtClean="0"/>
          </a:p>
          <a:p>
            <a:pPr lvl="3"/>
            <a:r>
              <a:rPr lang="pt-BR" sz="1400" dirty="0"/>
              <a:t>Dimensions: 99(w) x </a:t>
            </a:r>
            <a:r>
              <a:rPr lang="cs-CZ" sz="1400" dirty="0" smtClean="0"/>
              <a:t>328</a:t>
            </a:r>
            <a:r>
              <a:rPr lang="pt-BR" sz="1400" dirty="0" smtClean="0"/>
              <a:t>(h</a:t>
            </a:r>
            <a:r>
              <a:rPr lang="pt-BR" sz="1400" dirty="0"/>
              <a:t>) x 40(d) </a:t>
            </a:r>
            <a:r>
              <a:rPr lang="pt-BR" sz="1400" dirty="0" smtClean="0"/>
              <a:t>mm</a:t>
            </a:r>
            <a:endParaRPr lang="cs-CZ" sz="1400" dirty="0" smtClean="0"/>
          </a:p>
          <a:p>
            <a:pPr lvl="3"/>
            <a:r>
              <a:rPr lang="cs-CZ" sz="1400" dirty="0" err="1"/>
              <a:t>Assembling</a:t>
            </a:r>
            <a:r>
              <a:rPr lang="cs-CZ" sz="1400" dirty="0"/>
              <a:t> set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smtClean="0"/>
              <a:t>3 </a:t>
            </a:r>
            <a:r>
              <a:rPr lang="cs-CZ" sz="1400" dirty="0" err="1"/>
              <a:t>modules</a:t>
            </a:r>
            <a:r>
              <a:rPr lang="cs-CZ" sz="1400" dirty="0"/>
              <a:t> </a:t>
            </a:r>
            <a:r>
              <a:rPr lang="cs-CZ" sz="1400" dirty="0" err="1" smtClean="0"/>
              <a:t>N6003</a:t>
            </a:r>
            <a:r>
              <a:rPr lang="cs-CZ" sz="1400" dirty="0" smtClean="0"/>
              <a:t>/AL </a:t>
            </a:r>
            <a:r>
              <a:rPr lang="cs-CZ" sz="1400" dirty="0" err="1"/>
              <a:t>required</a:t>
            </a:r>
            <a:endParaRPr lang="cs-CZ" sz="1400" dirty="0"/>
          </a:p>
          <a:p>
            <a:pPr lvl="3"/>
            <a:endParaRPr lang="cs-CZ" sz="1400" dirty="0" smtClean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71685" y="1390345"/>
            <a:ext cx="9147903" cy="190549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4408884" y="1553336"/>
            <a:ext cx="1281774" cy="14580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Picture 2" descr="0000100_ncev-90cs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66" y="1637033"/>
            <a:ext cx="1000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0000099_ncev-90c_3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54" y="1613160"/>
            <a:ext cx="598924" cy="136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 descr="0000098_ncev-90_30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51" y="1590295"/>
            <a:ext cx="477840" cy="1407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0000098_ncev-90_30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030" y="3936823"/>
            <a:ext cx="477840" cy="1407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0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3447206"/>
            <a:ext cx="10546492" cy="23871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frames</a:t>
            </a:r>
            <a:r>
              <a:rPr lang="cs-CZ" dirty="0" smtClean="0"/>
              <a:t> – </a:t>
            </a:r>
            <a:r>
              <a:rPr lang="cs-CZ" dirty="0" err="1" smtClean="0"/>
              <a:t>assembling</a:t>
            </a:r>
            <a:r>
              <a:rPr lang="cs-CZ" dirty="0" smtClean="0"/>
              <a:t> </a:t>
            </a:r>
            <a:r>
              <a:rPr lang="cs-CZ" dirty="0" err="1" smtClean="0"/>
              <a:t>sets</a:t>
            </a:r>
            <a:r>
              <a:rPr lang="cs-CZ" dirty="0" smtClean="0"/>
              <a:t>,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flush and </a:t>
            </a:r>
            <a:r>
              <a:rPr lang="cs-CZ" dirty="0" err="1" smtClean="0"/>
              <a:t>surface</a:t>
            </a:r>
            <a:r>
              <a:rPr lang="cs-CZ" dirty="0" smtClean="0"/>
              <a:t> </a:t>
            </a:r>
            <a:r>
              <a:rPr lang="cs-CZ" dirty="0" err="1" smtClean="0"/>
              <a:t>boxes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 smtClean="0"/>
              <a:t>N6001</a:t>
            </a:r>
            <a:r>
              <a:rPr lang="cs-CZ" dirty="0" smtClean="0"/>
              <a:t>/AL  </a:t>
            </a:r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dirty="0" smtClean="0"/>
              <a:t>11880601    </a:t>
            </a:r>
            <a:endParaRPr lang="cs-CZ" sz="1600" dirty="0" smtClean="0"/>
          </a:p>
          <a:p>
            <a:pPr lvl="2"/>
            <a:r>
              <a:rPr lang="cs-CZ" sz="1400" dirty="0" err="1"/>
              <a:t>Assembling</a:t>
            </a:r>
            <a:r>
              <a:rPr lang="cs-CZ" sz="1400" dirty="0"/>
              <a:t> set </a:t>
            </a:r>
            <a:r>
              <a:rPr lang="cs-CZ" sz="1400" dirty="0" err="1"/>
              <a:t>for</a:t>
            </a:r>
            <a:r>
              <a:rPr lang="cs-CZ" sz="1400" dirty="0"/>
              <a:t> 1</a:t>
            </a:r>
            <a:r>
              <a:rPr lang="cs-CZ" sz="1400" dirty="0" smtClean="0"/>
              <a:t> module </a:t>
            </a:r>
          </a:p>
          <a:p>
            <a:pPr lvl="2"/>
            <a:r>
              <a:rPr lang="cs-CZ" sz="1400" dirty="0" err="1"/>
              <a:t>For</a:t>
            </a:r>
            <a:r>
              <a:rPr lang="cs-CZ" sz="1400" dirty="0"/>
              <a:t> 1</a:t>
            </a:r>
            <a:r>
              <a:rPr lang="cs-CZ" sz="1400" dirty="0" smtClean="0"/>
              <a:t> </a:t>
            </a:r>
            <a:r>
              <a:rPr lang="cs-CZ" sz="1400" dirty="0" err="1"/>
              <a:t>vertical</a:t>
            </a:r>
            <a:r>
              <a:rPr lang="cs-CZ" sz="1400" dirty="0"/>
              <a:t> </a:t>
            </a:r>
            <a:r>
              <a:rPr lang="cs-CZ" sz="1400" dirty="0" smtClean="0"/>
              <a:t>module</a:t>
            </a:r>
          </a:p>
          <a:p>
            <a:pPr lvl="2"/>
            <a:r>
              <a:rPr lang="en-US" sz="1400" dirty="0"/>
              <a:t>Includes lateral profiles, </a:t>
            </a:r>
            <a:r>
              <a:rPr lang="cs-CZ" sz="1400" dirty="0" err="1" smtClean="0"/>
              <a:t>fixing</a:t>
            </a:r>
            <a:r>
              <a:rPr lang="cs-CZ" sz="1400" dirty="0" smtClean="0"/>
              <a:t> and design </a:t>
            </a:r>
            <a:r>
              <a:rPr lang="en-US" sz="1400" dirty="0" smtClean="0"/>
              <a:t>frame</a:t>
            </a:r>
            <a:r>
              <a:rPr lang="cs-CZ" sz="1400" dirty="0" smtClean="0"/>
              <a:t>s</a:t>
            </a:r>
            <a:r>
              <a:rPr lang="en-US" sz="1400" dirty="0" smtClean="0"/>
              <a:t> </a:t>
            </a:r>
            <a:r>
              <a:rPr lang="en-US" sz="1400" dirty="0"/>
              <a:t>and closing </a:t>
            </a:r>
            <a:r>
              <a:rPr lang="en-US" sz="1400" dirty="0" smtClean="0"/>
              <a:t>heads</a:t>
            </a:r>
            <a:endParaRPr lang="cs-CZ" sz="1400" dirty="0" smtClean="0"/>
          </a:p>
          <a:p>
            <a:pPr lvl="2"/>
            <a:r>
              <a:rPr lang="cs-CZ" sz="1400" dirty="0"/>
              <a:t>Aluminium</a:t>
            </a:r>
            <a:endParaRPr lang="cs-CZ" sz="1400" dirty="0" smtClean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71685" y="1390345"/>
            <a:ext cx="9147903" cy="190549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1539306" y="1569973"/>
            <a:ext cx="1281774" cy="14580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0000051_n6001al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55" y="1671579"/>
            <a:ext cx="1095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68" y="1671579"/>
            <a:ext cx="673043" cy="1339854"/>
          </a:xfrm>
          <a:prstGeom prst="rect">
            <a:avLst/>
          </a:prstGeom>
        </p:spPr>
      </p:pic>
      <p:pic>
        <p:nvPicPr>
          <p:cNvPr id="18" name="Obrázek 17" descr="0000053_n6003al_30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449" y="1671579"/>
            <a:ext cx="634631" cy="139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0000051_n6001al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69" y="3801605"/>
            <a:ext cx="1095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6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3447206"/>
            <a:ext cx="10546492" cy="23871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frames</a:t>
            </a:r>
            <a:r>
              <a:rPr lang="cs-CZ" dirty="0" smtClean="0"/>
              <a:t> – </a:t>
            </a:r>
            <a:r>
              <a:rPr lang="cs-CZ" dirty="0" err="1" smtClean="0"/>
              <a:t>assembling</a:t>
            </a:r>
            <a:r>
              <a:rPr lang="cs-CZ" dirty="0" smtClean="0"/>
              <a:t> </a:t>
            </a:r>
            <a:r>
              <a:rPr lang="cs-CZ" dirty="0" err="1" smtClean="0"/>
              <a:t>sets</a:t>
            </a:r>
            <a:r>
              <a:rPr lang="cs-CZ" dirty="0"/>
              <a:t>,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flush and </a:t>
            </a:r>
            <a:r>
              <a:rPr lang="cs-CZ" dirty="0" err="1"/>
              <a:t>surface</a:t>
            </a:r>
            <a:r>
              <a:rPr lang="cs-CZ" dirty="0"/>
              <a:t> </a:t>
            </a:r>
            <a:r>
              <a:rPr lang="cs-CZ" dirty="0" err="1" smtClean="0"/>
              <a:t>boxes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 smtClean="0"/>
              <a:t>N6002</a:t>
            </a:r>
            <a:r>
              <a:rPr lang="cs-CZ" dirty="0" smtClean="0"/>
              <a:t>/AL  </a:t>
            </a:r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dirty="0" smtClean="0"/>
              <a:t>11880602    </a:t>
            </a:r>
            <a:endParaRPr lang="cs-CZ" sz="1600" dirty="0" smtClean="0"/>
          </a:p>
          <a:p>
            <a:pPr lvl="2"/>
            <a:r>
              <a:rPr lang="cs-CZ" sz="1400" dirty="0" err="1"/>
              <a:t>Assembling</a:t>
            </a:r>
            <a:r>
              <a:rPr lang="cs-CZ" sz="1400" dirty="0"/>
              <a:t> set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smtClean="0"/>
              <a:t>2 </a:t>
            </a:r>
            <a:r>
              <a:rPr lang="cs-CZ" sz="1400" dirty="0" err="1" smtClean="0"/>
              <a:t>modules</a:t>
            </a:r>
            <a:r>
              <a:rPr lang="cs-CZ" sz="1400" dirty="0" smtClean="0"/>
              <a:t> </a:t>
            </a:r>
          </a:p>
          <a:p>
            <a:pPr lvl="2"/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smtClean="0"/>
              <a:t>2 </a:t>
            </a:r>
            <a:r>
              <a:rPr lang="cs-CZ" sz="1400" dirty="0" err="1"/>
              <a:t>vertical</a:t>
            </a:r>
            <a:r>
              <a:rPr lang="cs-CZ" sz="1400" dirty="0"/>
              <a:t> </a:t>
            </a:r>
            <a:r>
              <a:rPr lang="cs-CZ" sz="1400" dirty="0" err="1" smtClean="0"/>
              <a:t>modules</a:t>
            </a:r>
            <a:endParaRPr lang="cs-CZ" sz="1400" dirty="0" smtClean="0"/>
          </a:p>
          <a:p>
            <a:pPr lvl="2"/>
            <a:r>
              <a:rPr lang="en-US" sz="1400" dirty="0"/>
              <a:t>Includes lateral profiles, </a:t>
            </a:r>
            <a:r>
              <a:rPr lang="cs-CZ" sz="1400" dirty="0" err="1"/>
              <a:t>fixing</a:t>
            </a:r>
            <a:r>
              <a:rPr lang="cs-CZ" sz="1400" dirty="0"/>
              <a:t> and design </a:t>
            </a:r>
            <a:r>
              <a:rPr lang="en-US" sz="1400" dirty="0"/>
              <a:t>frame</a:t>
            </a:r>
            <a:r>
              <a:rPr lang="cs-CZ" sz="1400" dirty="0"/>
              <a:t>s</a:t>
            </a:r>
            <a:r>
              <a:rPr lang="en-US" sz="1400" dirty="0"/>
              <a:t> and closing heads</a:t>
            </a:r>
            <a:endParaRPr lang="cs-CZ" sz="1400" dirty="0"/>
          </a:p>
          <a:p>
            <a:pPr lvl="2"/>
            <a:r>
              <a:rPr lang="cs-CZ" sz="1400" dirty="0" smtClean="0"/>
              <a:t>Aluminium</a:t>
            </a:r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71685" y="1390345"/>
            <a:ext cx="9147903" cy="190549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919952" y="1612457"/>
            <a:ext cx="1281774" cy="14580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0000051_n6001al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55" y="1671579"/>
            <a:ext cx="1095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68" y="1671579"/>
            <a:ext cx="673043" cy="1339854"/>
          </a:xfrm>
          <a:prstGeom prst="rect">
            <a:avLst/>
          </a:prstGeom>
        </p:spPr>
      </p:pic>
      <p:pic>
        <p:nvPicPr>
          <p:cNvPr id="18" name="Obrázek 17" descr="0000053_n6003al_30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449" y="1671579"/>
            <a:ext cx="634631" cy="139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11" y="3769296"/>
            <a:ext cx="673043" cy="133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4" descr="patic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660334" y="1099804"/>
            <a:ext cx="72596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/>
              <a:t>A-</a:t>
            </a:r>
            <a:r>
              <a:rPr lang="cs-CZ" sz="3600" dirty="0" err="1" smtClean="0"/>
              <a:t>VarioBell</a:t>
            </a:r>
            <a:r>
              <a:rPr lang="cs-CZ" sz="3600" dirty="0" smtClean="0"/>
              <a:t> </a:t>
            </a:r>
            <a:r>
              <a:rPr lang="cs-CZ" sz="3600" dirty="0" err="1" smtClean="0"/>
              <a:t>Door</a:t>
            </a:r>
            <a:r>
              <a:rPr lang="cs-CZ" sz="3600" dirty="0" smtClean="0"/>
              <a:t> </a:t>
            </a:r>
            <a:r>
              <a:rPr lang="cs-CZ" sz="3600" dirty="0" err="1" smtClean="0"/>
              <a:t>Entry</a:t>
            </a:r>
            <a:r>
              <a:rPr lang="cs-CZ" sz="3600" dirty="0" smtClean="0"/>
              <a:t> </a:t>
            </a:r>
            <a:r>
              <a:rPr lang="cs-CZ" sz="3600" dirty="0" err="1" smtClean="0"/>
              <a:t>Phone</a:t>
            </a:r>
            <a:r>
              <a:rPr lang="cs-CZ" sz="3600" dirty="0" smtClean="0"/>
              <a:t> </a:t>
            </a:r>
            <a:r>
              <a:rPr lang="cs-CZ" sz="3600" dirty="0" err="1" smtClean="0"/>
              <a:t>system</a:t>
            </a:r>
            <a:endParaRPr lang="cs-CZ" sz="3600" dirty="0" smtClean="0"/>
          </a:p>
          <a:p>
            <a:pPr algn="ctr"/>
            <a:r>
              <a:rPr lang="cs-CZ" sz="2400" dirty="0" err="1" smtClean="0"/>
              <a:t>Flexible</a:t>
            </a:r>
            <a:r>
              <a:rPr lang="cs-CZ" sz="2400" dirty="0" smtClean="0"/>
              <a:t> analog </a:t>
            </a:r>
            <a:r>
              <a:rPr lang="cs-CZ" sz="2400" dirty="0" err="1" smtClean="0"/>
              <a:t>door</a:t>
            </a:r>
            <a:r>
              <a:rPr lang="cs-CZ" sz="2400" dirty="0" smtClean="0"/>
              <a:t> </a:t>
            </a:r>
            <a:r>
              <a:rPr lang="cs-CZ" sz="2400" dirty="0" err="1" smtClean="0"/>
              <a:t>intercom</a:t>
            </a:r>
            <a:r>
              <a:rPr lang="cs-CZ" sz="2400" dirty="0" smtClean="0"/>
              <a:t> </a:t>
            </a:r>
          </a:p>
          <a:p>
            <a:pPr algn="ctr"/>
            <a:r>
              <a:rPr lang="cs-CZ" sz="2000" dirty="0" smtClean="0"/>
              <a:t>Variety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choice</a:t>
            </a:r>
            <a:r>
              <a:rPr lang="cs-CZ" sz="2000" dirty="0" smtClean="0"/>
              <a:t> – </a:t>
            </a:r>
            <a:r>
              <a:rPr lang="cs-CZ" sz="2000" dirty="0" err="1" smtClean="0"/>
              <a:t>from</a:t>
            </a:r>
            <a:r>
              <a:rPr lang="cs-CZ" sz="2000" dirty="0" smtClean="0"/>
              <a:t> 1 up to 87 call </a:t>
            </a:r>
            <a:r>
              <a:rPr lang="cs-CZ" sz="2000" dirty="0" err="1" smtClean="0"/>
              <a:t>buttons</a:t>
            </a:r>
            <a:r>
              <a:rPr lang="cs-CZ" sz="2000" dirty="0" smtClean="0"/>
              <a:t>, </a:t>
            </a:r>
            <a:r>
              <a:rPr lang="cs-CZ" sz="2000" dirty="0" err="1" smtClean="0"/>
              <a:t>keypad</a:t>
            </a:r>
            <a:r>
              <a:rPr lang="cs-CZ" sz="2000" dirty="0" smtClean="0"/>
              <a:t> and more</a:t>
            </a:r>
          </a:p>
        </p:txBody>
      </p:sp>
      <p:pic>
        <p:nvPicPr>
          <p:cNvPr id="7" name="Picture 3" descr="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34" y="2549563"/>
            <a:ext cx="3427188" cy="306769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05" y="2549562"/>
            <a:ext cx="1680641" cy="3067693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54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3447206"/>
            <a:ext cx="10546492" cy="23871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frames</a:t>
            </a:r>
            <a:r>
              <a:rPr lang="cs-CZ" dirty="0" smtClean="0"/>
              <a:t> – </a:t>
            </a:r>
            <a:r>
              <a:rPr lang="cs-CZ" dirty="0" err="1" smtClean="0"/>
              <a:t>assembling</a:t>
            </a:r>
            <a:r>
              <a:rPr lang="cs-CZ" dirty="0" smtClean="0"/>
              <a:t> </a:t>
            </a:r>
            <a:r>
              <a:rPr lang="cs-CZ" dirty="0" err="1" smtClean="0"/>
              <a:t>sets</a:t>
            </a:r>
            <a:r>
              <a:rPr lang="cs-CZ" dirty="0"/>
              <a:t>,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flush and </a:t>
            </a:r>
            <a:r>
              <a:rPr lang="cs-CZ" dirty="0" err="1"/>
              <a:t>surface</a:t>
            </a:r>
            <a:r>
              <a:rPr lang="cs-CZ" dirty="0"/>
              <a:t> </a:t>
            </a:r>
            <a:r>
              <a:rPr lang="cs-CZ" dirty="0" err="1" smtClean="0"/>
              <a:t>boxes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 smtClean="0"/>
              <a:t>N6003</a:t>
            </a:r>
            <a:r>
              <a:rPr lang="cs-CZ" dirty="0" smtClean="0"/>
              <a:t>/AL  </a:t>
            </a:r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dirty="0" smtClean="0"/>
              <a:t>11880603    </a:t>
            </a:r>
            <a:endParaRPr lang="cs-CZ" sz="1600" dirty="0" smtClean="0"/>
          </a:p>
          <a:p>
            <a:pPr lvl="2"/>
            <a:r>
              <a:rPr lang="cs-CZ" sz="1400" dirty="0" err="1"/>
              <a:t>Assembling</a:t>
            </a:r>
            <a:r>
              <a:rPr lang="cs-CZ" sz="1400" dirty="0"/>
              <a:t> set </a:t>
            </a:r>
            <a:r>
              <a:rPr lang="cs-CZ" sz="1400" dirty="0" err="1"/>
              <a:t>for</a:t>
            </a:r>
            <a:r>
              <a:rPr lang="cs-CZ" sz="1400" dirty="0"/>
              <a:t> 3</a:t>
            </a:r>
            <a:r>
              <a:rPr lang="cs-CZ" sz="1400" dirty="0" smtClean="0"/>
              <a:t> </a:t>
            </a:r>
            <a:r>
              <a:rPr lang="cs-CZ" sz="1400" dirty="0" err="1" smtClean="0"/>
              <a:t>modules</a:t>
            </a:r>
            <a:r>
              <a:rPr lang="cs-CZ" sz="1400" dirty="0" smtClean="0"/>
              <a:t> </a:t>
            </a:r>
          </a:p>
          <a:p>
            <a:pPr lvl="2"/>
            <a:r>
              <a:rPr lang="cs-CZ" sz="1400" dirty="0" err="1"/>
              <a:t>For</a:t>
            </a:r>
            <a:r>
              <a:rPr lang="cs-CZ" sz="1400" dirty="0"/>
              <a:t> 3</a:t>
            </a:r>
            <a:r>
              <a:rPr lang="cs-CZ" sz="1400" dirty="0" smtClean="0"/>
              <a:t> </a:t>
            </a:r>
            <a:r>
              <a:rPr lang="cs-CZ" sz="1400" dirty="0" err="1"/>
              <a:t>vertical</a:t>
            </a:r>
            <a:r>
              <a:rPr lang="cs-CZ" sz="1400" dirty="0"/>
              <a:t> </a:t>
            </a:r>
            <a:r>
              <a:rPr lang="cs-CZ" sz="1400" dirty="0" err="1" smtClean="0"/>
              <a:t>modules</a:t>
            </a:r>
            <a:endParaRPr lang="cs-CZ" sz="1400" dirty="0" smtClean="0"/>
          </a:p>
          <a:p>
            <a:pPr lvl="2"/>
            <a:r>
              <a:rPr lang="en-US" sz="1400" dirty="0"/>
              <a:t>Includes lateral profiles, </a:t>
            </a:r>
            <a:r>
              <a:rPr lang="cs-CZ" sz="1400" dirty="0" err="1"/>
              <a:t>fixing</a:t>
            </a:r>
            <a:r>
              <a:rPr lang="cs-CZ" sz="1400" dirty="0"/>
              <a:t> and design </a:t>
            </a:r>
            <a:r>
              <a:rPr lang="en-US" sz="1400" dirty="0"/>
              <a:t>frame</a:t>
            </a:r>
            <a:r>
              <a:rPr lang="cs-CZ" sz="1400" dirty="0"/>
              <a:t>s</a:t>
            </a:r>
            <a:r>
              <a:rPr lang="en-US" sz="1400" dirty="0"/>
              <a:t> and closing heads</a:t>
            </a:r>
            <a:endParaRPr lang="cs-CZ" sz="1400" dirty="0"/>
          </a:p>
          <a:p>
            <a:pPr lvl="2"/>
            <a:r>
              <a:rPr lang="cs-CZ" sz="1400" dirty="0" smtClean="0"/>
              <a:t>Aluminium</a:t>
            </a:r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71685" y="1390345"/>
            <a:ext cx="9147903" cy="190549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4066877" y="1626936"/>
            <a:ext cx="1281774" cy="14580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0000051_n6001al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55" y="1671579"/>
            <a:ext cx="1095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68" y="1671579"/>
            <a:ext cx="673043" cy="1339854"/>
          </a:xfrm>
          <a:prstGeom prst="rect">
            <a:avLst/>
          </a:prstGeom>
        </p:spPr>
      </p:pic>
      <p:pic>
        <p:nvPicPr>
          <p:cNvPr id="18" name="Obrázek 17" descr="0000053_n6003al_30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449" y="1671579"/>
            <a:ext cx="634631" cy="139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0000053_n6003al_30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806" y="3821836"/>
            <a:ext cx="634631" cy="1395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32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3447206"/>
            <a:ext cx="10546492" cy="23871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rain </a:t>
            </a:r>
            <a:r>
              <a:rPr lang="cs-CZ" dirty="0" err="1" smtClean="0"/>
              <a:t>shields</a:t>
            </a:r>
            <a:r>
              <a:rPr lang="cs-CZ" dirty="0" smtClean="0"/>
              <a:t> – rain </a:t>
            </a:r>
            <a:r>
              <a:rPr lang="cs-CZ" dirty="0" err="1" smtClean="0"/>
              <a:t>hoods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flush </a:t>
            </a:r>
            <a:r>
              <a:rPr lang="cs-CZ" dirty="0" err="1" smtClean="0"/>
              <a:t>mounting</a:t>
            </a:r>
            <a:r>
              <a:rPr lang="cs-CZ" dirty="0" smtClean="0"/>
              <a:t> </a:t>
            </a:r>
            <a:r>
              <a:rPr lang="cs-CZ" dirty="0" err="1" smtClean="0"/>
              <a:t>installations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/>
              <a:t>N711</a:t>
            </a:r>
            <a:r>
              <a:rPr lang="cs-CZ" dirty="0"/>
              <a:t>/AL  </a:t>
            </a:r>
            <a:r>
              <a:rPr lang="cs-CZ" dirty="0" smtClean="0"/>
              <a:t> </a:t>
            </a:r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dirty="0"/>
              <a:t>11880711   </a:t>
            </a:r>
            <a:r>
              <a:rPr lang="cs-CZ" sz="1400" dirty="0" smtClean="0"/>
              <a:t>  </a:t>
            </a:r>
            <a:endParaRPr lang="cs-CZ" sz="1600" dirty="0" smtClean="0"/>
          </a:p>
          <a:p>
            <a:pPr lvl="2"/>
            <a:r>
              <a:rPr lang="en-US" sz="1400" dirty="0"/>
              <a:t>Rain shield for 1 </a:t>
            </a:r>
            <a:r>
              <a:rPr lang="en-US" sz="1400" dirty="0" smtClean="0"/>
              <a:t>module</a:t>
            </a:r>
            <a:endParaRPr lang="cs-CZ" sz="1400" dirty="0" smtClean="0"/>
          </a:p>
          <a:p>
            <a:pPr lvl="3"/>
            <a:r>
              <a:rPr lang="en-US" sz="1200" dirty="0"/>
              <a:t>Rain shield for 1(H) x 1(W</a:t>
            </a:r>
            <a:r>
              <a:rPr lang="en-US" sz="1200" dirty="0" smtClean="0"/>
              <a:t>)</a:t>
            </a:r>
            <a:endParaRPr lang="cs-CZ" sz="1200" dirty="0" smtClean="0"/>
          </a:p>
          <a:p>
            <a:pPr lvl="2"/>
            <a:r>
              <a:rPr lang="cs-CZ" sz="1400" dirty="0" smtClean="0"/>
              <a:t>Aluminium</a:t>
            </a:r>
          </a:p>
          <a:p>
            <a:pPr lvl="2"/>
            <a:r>
              <a:rPr lang="pt-BR" sz="1400" dirty="0"/>
              <a:t>Dimensions: 134(w) x 156(h) x 40(d) mm</a:t>
            </a:r>
            <a:endParaRPr lang="cs-CZ" sz="1400" dirty="0" smtClean="0"/>
          </a:p>
          <a:p>
            <a:pPr lvl="2"/>
            <a:endParaRPr lang="cs-CZ" sz="1400" dirty="0" smtClean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71685" y="1390345"/>
            <a:ext cx="9147903" cy="190549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1549293" y="1609226"/>
            <a:ext cx="1281774" cy="14580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0000323_n711inox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60" y="1695675"/>
            <a:ext cx="10477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0000323_n711inox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427" y="3988303"/>
            <a:ext cx="10477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 descr="0000319_n721al_30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14" y="1695674"/>
            <a:ext cx="890005" cy="135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86" y="1544917"/>
            <a:ext cx="763228" cy="165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1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3447206"/>
            <a:ext cx="10546492" cy="23871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rain </a:t>
            </a:r>
            <a:r>
              <a:rPr lang="cs-CZ" dirty="0" err="1" smtClean="0"/>
              <a:t>shields</a:t>
            </a:r>
            <a:r>
              <a:rPr lang="cs-CZ" dirty="0" smtClean="0"/>
              <a:t> – rain </a:t>
            </a:r>
            <a:r>
              <a:rPr lang="cs-CZ" dirty="0" err="1" smtClean="0"/>
              <a:t>hoods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flush </a:t>
            </a:r>
            <a:r>
              <a:rPr lang="cs-CZ" dirty="0" err="1" smtClean="0"/>
              <a:t>mounting</a:t>
            </a:r>
            <a:r>
              <a:rPr lang="cs-CZ" dirty="0" smtClean="0"/>
              <a:t> </a:t>
            </a:r>
            <a:r>
              <a:rPr lang="cs-CZ" dirty="0" err="1" smtClean="0"/>
              <a:t>installations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 smtClean="0"/>
              <a:t>N721</a:t>
            </a:r>
            <a:r>
              <a:rPr lang="cs-CZ" dirty="0" smtClean="0"/>
              <a:t>/AL   </a:t>
            </a:r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dirty="0" smtClean="0"/>
              <a:t>11880721     </a:t>
            </a:r>
            <a:endParaRPr lang="cs-CZ" sz="1600" dirty="0" smtClean="0"/>
          </a:p>
          <a:p>
            <a:pPr lvl="2"/>
            <a:r>
              <a:rPr lang="en-US" sz="1400" dirty="0"/>
              <a:t>Rain shield for </a:t>
            </a:r>
            <a:r>
              <a:rPr lang="cs-CZ" sz="1400" dirty="0" smtClean="0"/>
              <a:t>2</a:t>
            </a:r>
            <a:r>
              <a:rPr lang="en-US" sz="1400" dirty="0" smtClean="0"/>
              <a:t> module</a:t>
            </a:r>
            <a:r>
              <a:rPr lang="cs-CZ" sz="1400" dirty="0" smtClean="0"/>
              <a:t>s</a:t>
            </a:r>
          </a:p>
          <a:p>
            <a:pPr lvl="3"/>
            <a:r>
              <a:rPr lang="en-US" sz="1200" dirty="0"/>
              <a:t>Rain shield for </a:t>
            </a:r>
            <a:r>
              <a:rPr lang="cs-CZ" sz="1200" dirty="0" smtClean="0"/>
              <a:t>2</a:t>
            </a:r>
            <a:r>
              <a:rPr lang="en-US" sz="1200" dirty="0" smtClean="0"/>
              <a:t>(H</a:t>
            </a:r>
            <a:r>
              <a:rPr lang="en-US" sz="1200" dirty="0"/>
              <a:t>) x 1(W</a:t>
            </a:r>
            <a:r>
              <a:rPr lang="en-US" sz="1200" dirty="0" smtClean="0"/>
              <a:t>)</a:t>
            </a:r>
            <a:endParaRPr lang="cs-CZ" sz="1200" dirty="0" smtClean="0"/>
          </a:p>
          <a:p>
            <a:pPr lvl="2"/>
            <a:r>
              <a:rPr lang="cs-CZ" sz="1400" dirty="0" smtClean="0"/>
              <a:t>Aluminium</a:t>
            </a:r>
          </a:p>
          <a:p>
            <a:pPr lvl="2"/>
            <a:r>
              <a:rPr lang="pt-BR" sz="1400" dirty="0"/>
              <a:t>Dimensions: </a:t>
            </a:r>
            <a:r>
              <a:rPr lang="pl-PL" sz="1400" dirty="0"/>
              <a:t>134(w) x </a:t>
            </a:r>
            <a:r>
              <a:rPr lang="pl-PL" sz="1400" dirty="0" smtClean="0"/>
              <a:t>258(h</a:t>
            </a:r>
            <a:r>
              <a:rPr lang="pl-PL" sz="1400" dirty="0"/>
              <a:t>) x 40(d) mm</a:t>
            </a:r>
            <a:endParaRPr lang="cs-CZ" sz="1400" dirty="0" smtClean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71685" y="1390345"/>
            <a:ext cx="9147903" cy="190549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999229" y="1614043"/>
            <a:ext cx="1281774" cy="14580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0000323_n711inox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60" y="1695675"/>
            <a:ext cx="10477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 descr="0000319_n721al_30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14" y="1695674"/>
            <a:ext cx="890005" cy="135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86" y="1544917"/>
            <a:ext cx="763228" cy="1652977"/>
          </a:xfrm>
          <a:prstGeom prst="rect">
            <a:avLst/>
          </a:prstGeom>
        </p:spPr>
      </p:pic>
      <p:pic>
        <p:nvPicPr>
          <p:cNvPr id="13" name="Obrázek 12" descr="0000319_n721al_30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20" y="4037818"/>
            <a:ext cx="890005" cy="1351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3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3447206"/>
            <a:ext cx="10546492" cy="23871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rain </a:t>
            </a:r>
            <a:r>
              <a:rPr lang="cs-CZ" dirty="0" err="1" smtClean="0"/>
              <a:t>shields</a:t>
            </a:r>
            <a:r>
              <a:rPr lang="cs-CZ" dirty="0" smtClean="0"/>
              <a:t> – rain </a:t>
            </a:r>
            <a:r>
              <a:rPr lang="cs-CZ" dirty="0" err="1" smtClean="0"/>
              <a:t>hoods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flush </a:t>
            </a:r>
            <a:r>
              <a:rPr lang="cs-CZ" dirty="0" err="1" smtClean="0"/>
              <a:t>mounting</a:t>
            </a:r>
            <a:r>
              <a:rPr lang="cs-CZ" dirty="0" smtClean="0"/>
              <a:t> </a:t>
            </a:r>
            <a:r>
              <a:rPr lang="cs-CZ" dirty="0" err="1" smtClean="0"/>
              <a:t>installations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 smtClean="0"/>
              <a:t>N731</a:t>
            </a:r>
            <a:r>
              <a:rPr lang="cs-CZ" dirty="0" smtClean="0"/>
              <a:t>/AL   </a:t>
            </a:r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dirty="0" smtClean="0"/>
              <a:t>11880731     </a:t>
            </a:r>
            <a:endParaRPr lang="cs-CZ" sz="1600" dirty="0" smtClean="0"/>
          </a:p>
          <a:p>
            <a:pPr lvl="2"/>
            <a:r>
              <a:rPr lang="en-US" sz="1400" dirty="0"/>
              <a:t>Rain shield for </a:t>
            </a:r>
            <a:r>
              <a:rPr lang="cs-CZ" sz="1400" dirty="0"/>
              <a:t>3</a:t>
            </a:r>
            <a:r>
              <a:rPr lang="en-US" sz="1400" dirty="0" smtClean="0"/>
              <a:t> module</a:t>
            </a:r>
            <a:r>
              <a:rPr lang="cs-CZ" sz="1400" dirty="0" smtClean="0"/>
              <a:t>s</a:t>
            </a:r>
          </a:p>
          <a:p>
            <a:pPr lvl="3"/>
            <a:r>
              <a:rPr lang="en-US" sz="1200" dirty="0"/>
              <a:t>Rain shield for </a:t>
            </a:r>
            <a:r>
              <a:rPr lang="cs-CZ" sz="1200" dirty="0"/>
              <a:t>3</a:t>
            </a:r>
            <a:r>
              <a:rPr lang="en-US" sz="1200" dirty="0" smtClean="0"/>
              <a:t>(H</a:t>
            </a:r>
            <a:r>
              <a:rPr lang="en-US" sz="1200" dirty="0"/>
              <a:t>) x 1(W</a:t>
            </a:r>
            <a:r>
              <a:rPr lang="en-US" sz="1200" dirty="0" smtClean="0"/>
              <a:t>)</a:t>
            </a:r>
            <a:endParaRPr lang="cs-CZ" sz="1200" dirty="0" smtClean="0"/>
          </a:p>
          <a:p>
            <a:pPr lvl="2"/>
            <a:r>
              <a:rPr lang="cs-CZ" sz="1400" dirty="0" smtClean="0"/>
              <a:t>Aluminium</a:t>
            </a:r>
          </a:p>
          <a:p>
            <a:pPr lvl="2"/>
            <a:r>
              <a:rPr lang="pt-BR" sz="1400" dirty="0"/>
              <a:t>Dimensions: </a:t>
            </a:r>
            <a:r>
              <a:rPr lang="pl-PL" sz="1400" dirty="0"/>
              <a:t>134(w) x 361(h) x 40(d) mm</a:t>
            </a:r>
            <a:endParaRPr lang="cs-CZ" sz="1400" dirty="0" smtClean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71685" y="1390345"/>
            <a:ext cx="9147903" cy="190549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4183813" y="1642356"/>
            <a:ext cx="1281774" cy="14580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0000323_n711inox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60" y="1695675"/>
            <a:ext cx="10477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 descr="0000319_n721al_30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14" y="1695674"/>
            <a:ext cx="890005" cy="135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39" y="1713516"/>
            <a:ext cx="622726" cy="1315776"/>
          </a:xfrm>
          <a:prstGeom prst="rect">
            <a:avLst/>
          </a:prstGeom>
        </p:spPr>
      </p:pic>
      <p:pic>
        <p:nvPicPr>
          <p:cNvPr id="14" name="Obrázek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02" y="3814277"/>
            <a:ext cx="763228" cy="165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3447206"/>
            <a:ext cx="10546492" cy="23871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surface</a:t>
            </a:r>
            <a:r>
              <a:rPr lang="cs-CZ" dirty="0" smtClean="0"/>
              <a:t> </a:t>
            </a:r>
            <a:r>
              <a:rPr lang="cs-CZ" dirty="0" err="1" smtClean="0"/>
              <a:t>mounting</a:t>
            </a:r>
            <a:r>
              <a:rPr lang="cs-CZ" dirty="0" smtClean="0"/>
              <a:t> </a:t>
            </a:r>
            <a:r>
              <a:rPr lang="cs-CZ" dirty="0" err="1" smtClean="0"/>
              <a:t>boxes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integrated</a:t>
            </a:r>
            <a:r>
              <a:rPr lang="cs-CZ" dirty="0" smtClean="0"/>
              <a:t> rain </a:t>
            </a:r>
            <a:r>
              <a:rPr lang="cs-CZ" dirty="0" err="1" smtClean="0"/>
              <a:t>shields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/>
              <a:t>N871</a:t>
            </a:r>
            <a:r>
              <a:rPr lang="cs-CZ" dirty="0"/>
              <a:t>/AL   </a:t>
            </a:r>
            <a:r>
              <a:rPr lang="cs-CZ" dirty="0" smtClean="0"/>
              <a:t> </a:t>
            </a:r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dirty="0"/>
              <a:t>11880871    </a:t>
            </a:r>
            <a:r>
              <a:rPr lang="cs-CZ" sz="1400" dirty="0" smtClean="0"/>
              <a:t>  </a:t>
            </a:r>
            <a:endParaRPr lang="cs-CZ" sz="1600" dirty="0" smtClean="0"/>
          </a:p>
          <a:p>
            <a:pPr lvl="2"/>
            <a:r>
              <a:rPr lang="en-US" sz="1400" dirty="0"/>
              <a:t>Surface box with integrated rain shield for 1(H) x </a:t>
            </a:r>
            <a:r>
              <a:rPr lang="en-US" sz="1400" dirty="0" smtClean="0"/>
              <a:t>1(W)</a:t>
            </a:r>
            <a:endParaRPr lang="cs-CZ" sz="1200" dirty="0" smtClean="0"/>
          </a:p>
          <a:p>
            <a:pPr lvl="2"/>
            <a:r>
              <a:rPr lang="cs-CZ" sz="1400" dirty="0" smtClean="0"/>
              <a:t>Aluminium</a:t>
            </a:r>
          </a:p>
          <a:p>
            <a:pPr lvl="2"/>
            <a:r>
              <a:rPr lang="cs-CZ" sz="1400" dirty="0"/>
              <a:t>No </a:t>
            </a:r>
            <a:r>
              <a:rPr lang="cs-CZ" sz="1400" dirty="0" err="1"/>
              <a:t>embedding</a:t>
            </a:r>
            <a:r>
              <a:rPr lang="cs-CZ" sz="1400" dirty="0"/>
              <a:t> box </a:t>
            </a:r>
            <a:r>
              <a:rPr lang="cs-CZ" sz="1400" dirty="0" err="1"/>
              <a:t>required</a:t>
            </a:r>
            <a:endParaRPr lang="cs-CZ" sz="1400" dirty="0"/>
          </a:p>
          <a:p>
            <a:pPr lvl="2"/>
            <a:r>
              <a:rPr lang="pt-BR" sz="1400" dirty="0" smtClean="0"/>
              <a:t>Dimensions</a:t>
            </a:r>
            <a:r>
              <a:rPr lang="pt-BR" sz="1400" dirty="0"/>
              <a:t>: </a:t>
            </a:r>
            <a:r>
              <a:rPr lang="pl-PL" sz="1400" dirty="0"/>
              <a:t>134(w) x 156(h) x 80(d) mm</a:t>
            </a:r>
            <a:endParaRPr lang="cs-CZ" sz="1400" dirty="0" smtClean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71685" y="1390345"/>
            <a:ext cx="9147903" cy="190549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1558977" y="1614043"/>
            <a:ext cx="1281774" cy="14580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0000327_n871al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76" y="1665525"/>
            <a:ext cx="1219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0000327_n871al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19" y="4022988"/>
            <a:ext cx="1219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7" descr="0000328_n872al_30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31" y="1713516"/>
            <a:ext cx="889337" cy="135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0000807_n873al_30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75" y="1647504"/>
            <a:ext cx="717010" cy="1391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5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3447206"/>
            <a:ext cx="10546492" cy="23871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surface</a:t>
            </a:r>
            <a:r>
              <a:rPr lang="cs-CZ" dirty="0" smtClean="0"/>
              <a:t> </a:t>
            </a:r>
            <a:r>
              <a:rPr lang="cs-CZ" dirty="0" err="1" smtClean="0"/>
              <a:t>mounting</a:t>
            </a:r>
            <a:r>
              <a:rPr lang="cs-CZ" dirty="0" smtClean="0"/>
              <a:t> </a:t>
            </a:r>
            <a:r>
              <a:rPr lang="cs-CZ" dirty="0" err="1" smtClean="0"/>
              <a:t>boxes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integrated</a:t>
            </a:r>
            <a:r>
              <a:rPr lang="cs-CZ" dirty="0" smtClean="0"/>
              <a:t> rain </a:t>
            </a:r>
            <a:r>
              <a:rPr lang="cs-CZ" dirty="0" err="1" smtClean="0"/>
              <a:t>shields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 smtClean="0"/>
              <a:t>N872</a:t>
            </a:r>
            <a:r>
              <a:rPr lang="cs-CZ" dirty="0" smtClean="0"/>
              <a:t>/AL    </a:t>
            </a:r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dirty="0" smtClean="0"/>
              <a:t>11880872      </a:t>
            </a:r>
            <a:endParaRPr lang="cs-CZ" sz="1600" dirty="0" smtClean="0"/>
          </a:p>
          <a:p>
            <a:pPr lvl="2"/>
            <a:r>
              <a:rPr lang="en-US" sz="1400" dirty="0"/>
              <a:t>Surface box with integrated rain shield for </a:t>
            </a:r>
            <a:r>
              <a:rPr lang="cs-CZ" sz="1400" dirty="0" smtClean="0"/>
              <a:t>2</a:t>
            </a:r>
            <a:r>
              <a:rPr lang="en-US" sz="1400" dirty="0" smtClean="0"/>
              <a:t>(H</a:t>
            </a:r>
            <a:r>
              <a:rPr lang="en-US" sz="1400" dirty="0"/>
              <a:t>) x </a:t>
            </a:r>
            <a:r>
              <a:rPr lang="en-US" sz="1400" dirty="0" smtClean="0"/>
              <a:t>1(W)</a:t>
            </a:r>
            <a:endParaRPr lang="cs-CZ" sz="1200" dirty="0" smtClean="0"/>
          </a:p>
          <a:p>
            <a:pPr lvl="2"/>
            <a:r>
              <a:rPr lang="cs-CZ" sz="1400" dirty="0" smtClean="0"/>
              <a:t>Aluminium</a:t>
            </a:r>
          </a:p>
          <a:p>
            <a:pPr lvl="2"/>
            <a:r>
              <a:rPr lang="cs-CZ" sz="1400" dirty="0"/>
              <a:t>No </a:t>
            </a:r>
            <a:r>
              <a:rPr lang="cs-CZ" sz="1400" dirty="0" err="1"/>
              <a:t>embedding</a:t>
            </a:r>
            <a:r>
              <a:rPr lang="cs-CZ" sz="1400" dirty="0"/>
              <a:t> box </a:t>
            </a:r>
            <a:r>
              <a:rPr lang="cs-CZ" sz="1400" dirty="0" err="1" smtClean="0"/>
              <a:t>required</a:t>
            </a:r>
            <a:endParaRPr lang="cs-CZ" sz="1400" dirty="0" smtClean="0"/>
          </a:p>
          <a:p>
            <a:pPr lvl="2"/>
            <a:r>
              <a:rPr lang="pt-BR" sz="1400" dirty="0"/>
              <a:t>Dimensions: </a:t>
            </a:r>
            <a:r>
              <a:rPr lang="pl-PL" sz="1400" dirty="0"/>
              <a:t>134(w) x </a:t>
            </a:r>
            <a:r>
              <a:rPr lang="pl-PL" sz="1400" dirty="0" smtClean="0"/>
              <a:t>258.5(h</a:t>
            </a:r>
            <a:r>
              <a:rPr lang="pl-PL" sz="1400" dirty="0"/>
              <a:t>) x 80(d) mm</a:t>
            </a:r>
            <a:endParaRPr lang="cs-CZ" sz="1400" dirty="0" smtClean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71685" y="1390345"/>
            <a:ext cx="9147903" cy="190549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3000412" y="1629120"/>
            <a:ext cx="1281774" cy="14580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0000327_n871al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76" y="1665525"/>
            <a:ext cx="1219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 descr="0000328_n872al_30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31" y="1713516"/>
            <a:ext cx="889337" cy="135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0000328_n872al_30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09" y="3928801"/>
            <a:ext cx="121983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0000807_n873al_30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75" y="1647504"/>
            <a:ext cx="717010" cy="1391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6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3447206"/>
            <a:ext cx="10546492" cy="23871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surface</a:t>
            </a:r>
            <a:r>
              <a:rPr lang="cs-CZ" dirty="0" smtClean="0"/>
              <a:t> </a:t>
            </a:r>
            <a:r>
              <a:rPr lang="cs-CZ" dirty="0" err="1" smtClean="0"/>
              <a:t>mounting</a:t>
            </a:r>
            <a:r>
              <a:rPr lang="cs-CZ" dirty="0" smtClean="0"/>
              <a:t> </a:t>
            </a:r>
            <a:r>
              <a:rPr lang="cs-CZ" dirty="0" err="1" smtClean="0"/>
              <a:t>boxes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integrated</a:t>
            </a:r>
            <a:r>
              <a:rPr lang="cs-CZ" dirty="0" smtClean="0"/>
              <a:t> rain </a:t>
            </a:r>
            <a:r>
              <a:rPr lang="cs-CZ" dirty="0" err="1" smtClean="0"/>
              <a:t>shields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 smtClean="0"/>
              <a:t>N873</a:t>
            </a:r>
            <a:r>
              <a:rPr lang="cs-CZ" dirty="0" smtClean="0"/>
              <a:t>/AL    </a:t>
            </a:r>
          </a:p>
          <a:p>
            <a:pPr lvl="1"/>
            <a:r>
              <a:rPr lang="cs-CZ" sz="1600" dirty="0" err="1" smtClean="0"/>
              <a:t>Ordering</a:t>
            </a:r>
            <a:r>
              <a:rPr lang="cs-CZ" sz="1600" dirty="0" smtClean="0"/>
              <a:t> </a:t>
            </a:r>
            <a:r>
              <a:rPr lang="cs-CZ" sz="1600" dirty="0" err="1" smtClean="0"/>
              <a:t>code</a:t>
            </a:r>
            <a:r>
              <a:rPr lang="cs-CZ" sz="1600" dirty="0" smtClean="0"/>
              <a:t>: </a:t>
            </a:r>
            <a:r>
              <a:rPr lang="cs-CZ" sz="1400" dirty="0" smtClean="0"/>
              <a:t>11880873      </a:t>
            </a:r>
            <a:endParaRPr lang="cs-CZ" sz="1600" dirty="0" smtClean="0"/>
          </a:p>
          <a:p>
            <a:pPr lvl="2"/>
            <a:r>
              <a:rPr lang="en-US" sz="1400" dirty="0"/>
              <a:t>Surface box with integrated rain shield for </a:t>
            </a:r>
            <a:r>
              <a:rPr lang="cs-CZ" sz="1400" dirty="0"/>
              <a:t>3</a:t>
            </a:r>
            <a:r>
              <a:rPr lang="en-US" sz="1400" dirty="0" smtClean="0"/>
              <a:t>(H</a:t>
            </a:r>
            <a:r>
              <a:rPr lang="en-US" sz="1400" dirty="0"/>
              <a:t>) x </a:t>
            </a:r>
            <a:r>
              <a:rPr lang="en-US" sz="1400" dirty="0" smtClean="0"/>
              <a:t>1(W)</a:t>
            </a:r>
            <a:endParaRPr lang="cs-CZ" sz="1200" dirty="0" smtClean="0"/>
          </a:p>
          <a:p>
            <a:pPr lvl="2"/>
            <a:r>
              <a:rPr lang="cs-CZ" sz="1400" dirty="0" smtClean="0"/>
              <a:t>Aluminium</a:t>
            </a:r>
          </a:p>
          <a:p>
            <a:pPr lvl="2"/>
            <a:r>
              <a:rPr lang="cs-CZ" sz="1400" dirty="0"/>
              <a:t>No </a:t>
            </a:r>
            <a:r>
              <a:rPr lang="cs-CZ" sz="1400" dirty="0" err="1"/>
              <a:t>embedding</a:t>
            </a:r>
            <a:r>
              <a:rPr lang="cs-CZ" sz="1400" dirty="0"/>
              <a:t> box </a:t>
            </a:r>
            <a:r>
              <a:rPr lang="cs-CZ" sz="1400" dirty="0" err="1" smtClean="0"/>
              <a:t>required</a:t>
            </a:r>
            <a:endParaRPr lang="cs-CZ" sz="1400" dirty="0" smtClean="0"/>
          </a:p>
          <a:p>
            <a:pPr lvl="2"/>
            <a:r>
              <a:rPr lang="pt-BR" sz="1400" dirty="0"/>
              <a:t>Dimensions: </a:t>
            </a:r>
            <a:r>
              <a:rPr lang="pl-PL" sz="1400" dirty="0"/>
              <a:t>134(w) x </a:t>
            </a:r>
            <a:r>
              <a:rPr lang="pl-PL" sz="1400" dirty="0" smtClean="0"/>
              <a:t>361(h</a:t>
            </a:r>
            <a:r>
              <a:rPr lang="pl-PL" sz="1400" dirty="0"/>
              <a:t>) x 80(d) mm</a:t>
            </a:r>
            <a:endParaRPr lang="cs-CZ" sz="1400" dirty="0" smtClean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71685" y="1390345"/>
            <a:ext cx="9147903" cy="190549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4396393" y="1614043"/>
            <a:ext cx="1281774" cy="14580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0000327_n871al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76" y="1665525"/>
            <a:ext cx="1219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 descr="0000328_n872al_30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31" y="1713516"/>
            <a:ext cx="889337" cy="135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0000807_n873al_30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75" y="1647504"/>
            <a:ext cx="717010" cy="13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0000807_n873al_30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45" y="4017963"/>
            <a:ext cx="717010" cy="1391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53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3447206"/>
            <a:ext cx="10546492" cy="23871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configuration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one</a:t>
            </a:r>
            <a:r>
              <a:rPr lang="cs-CZ" dirty="0" smtClean="0"/>
              <a:t> call </a:t>
            </a:r>
            <a:r>
              <a:rPr lang="cs-CZ" dirty="0" err="1" smtClean="0"/>
              <a:t>button</a:t>
            </a:r>
            <a:r>
              <a:rPr lang="cs-CZ" dirty="0" smtClean="0"/>
              <a:t>, </a:t>
            </a:r>
            <a:r>
              <a:rPr lang="cs-CZ" dirty="0" err="1" smtClean="0"/>
              <a:t>assembling</a:t>
            </a:r>
            <a:r>
              <a:rPr lang="cs-CZ" dirty="0" smtClean="0"/>
              <a:t> set, </a:t>
            </a:r>
            <a:r>
              <a:rPr lang="cs-CZ" dirty="0" err="1" smtClean="0"/>
              <a:t>surface</a:t>
            </a:r>
            <a:r>
              <a:rPr lang="cs-CZ" dirty="0" smtClean="0"/>
              <a:t> </a:t>
            </a:r>
            <a:r>
              <a:rPr lang="cs-CZ" dirty="0" err="1" smtClean="0"/>
              <a:t>mounted</a:t>
            </a:r>
            <a:r>
              <a:rPr lang="cs-CZ" dirty="0" smtClean="0"/>
              <a:t> box </a:t>
            </a:r>
            <a:r>
              <a:rPr lang="cs-CZ" dirty="0" err="1" smtClean="0"/>
              <a:t>with</a:t>
            </a:r>
            <a:r>
              <a:rPr lang="cs-CZ" dirty="0" smtClean="0"/>
              <a:t> rain </a:t>
            </a:r>
            <a:r>
              <a:rPr lang="cs-CZ" dirty="0" err="1" smtClean="0"/>
              <a:t>hood</a:t>
            </a:r>
            <a:endParaRPr lang="cs-CZ" dirty="0" smtClean="0"/>
          </a:p>
          <a:p>
            <a:pPr lvl="2"/>
            <a:r>
              <a:rPr lang="cs-CZ" dirty="0" err="1"/>
              <a:t>e</a:t>
            </a:r>
            <a:r>
              <a:rPr lang="cs-CZ" dirty="0" err="1" smtClean="0"/>
              <a:t>mpty</a:t>
            </a:r>
            <a:r>
              <a:rPr lang="cs-CZ" dirty="0" smtClean="0"/>
              <a:t> </a:t>
            </a:r>
            <a:r>
              <a:rPr lang="cs-CZ" dirty="0" err="1" smtClean="0"/>
              <a:t>black</a:t>
            </a:r>
            <a:r>
              <a:rPr lang="cs-CZ" dirty="0" smtClean="0"/>
              <a:t> label and </a:t>
            </a:r>
            <a:r>
              <a:rPr lang="cs-CZ" dirty="0" err="1" smtClean="0"/>
              <a:t>LEDs</a:t>
            </a:r>
            <a:r>
              <a:rPr lang="cs-CZ" dirty="0" smtClean="0"/>
              <a:t> label are </a:t>
            </a:r>
            <a:r>
              <a:rPr lang="cs-CZ" dirty="0" err="1" smtClean="0"/>
              <a:t>included</a:t>
            </a:r>
            <a:endParaRPr lang="cs-CZ" dirty="0" smtClean="0"/>
          </a:p>
          <a:p>
            <a:pPr lvl="2"/>
            <a:r>
              <a:rPr lang="cs-CZ" dirty="0"/>
              <a:t>a</a:t>
            </a:r>
            <a:r>
              <a:rPr lang="cs-CZ" dirty="0" smtClean="0"/>
              <a:t>udio-</a:t>
            </a:r>
            <a:r>
              <a:rPr lang="cs-CZ" dirty="0" err="1" smtClean="0"/>
              <a:t>induction</a:t>
            </a:r>
            <a:r>
              <a:rPr lang="cs-CZ" dirty="0" smtClean="0"/>
              <a:t> </a:t>
            </a:r>
            <a:r>
              <a:rPr lang="cs-CZ" dirty="0" err="1" smtClean="0"/>
              <a:t>loop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speaker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optional</a:t>
            </a:r>
            <a:endParaRPr lang="cs-CZ" dirty="0" smtClean="0"/>
          </a:p>
          <a:p>
            <a:pPr lvl="2"/>
            <a:endParaRPr lang="cs-CZ" dirty="0" smtClean="0"/>
          </a:p>
          <a:p>
            <a:pPr lvl="1"/>
            <a:r>
              <a:rPr lang="cs-CZ" sz="2000" dirty="0"/>
              <a:t>Analog </a:t>
            </a:r>
            <a:r>
              <a:rPr lang="cs-CZ" sz="2000" dirty="0" err="1"/>
              <a:t>VBD</a:t>
            </a:r>
            <a:r>
              <a:rPr lang="cs-CZ" sz="2000" dirty="0"/>
              <a:t> </a:t>
            </a:r>
            <a:r>
              <a:rPr lang="cs-CZ" sz="2000" dirty="0" err="1"/>
              <a:t>S01A</a:t>
            </a:r>
            <a:r>
              <a:rPr lang="cs-CZ" sz="2000" dirty="0"/>
              <a:t> SINGLE     </a:t>
            </a:r>
            <a:r>
              <a:rPr lang="cs-CZ" sz="2000" dirty="0" smtClean="0"/>
              <a:t>(= </a:t>
            </a:r>
            <a:r>
              <a:rPr lang="cs-CZ" sz="2000" dirty="0" err="1"/>
              <a:t>N871</a:t>
            </a:r>
            <a:r>
              <a:rPr lang="cs-CZ" sz="2000" dirty="0"/>
              <a:t>/AL </a:t>
            </a:r>
            <a:r>
              <a:rPr lang="cs-CZ" sz="2000" dirty="0" smtClean="0"/>
              <a:t>+ </a:t>
            </a:r>
            <a:r>
              <a:rPr lang="cs-CZ" sz="2000" dirty="0" err="1" smtClean="0"/>
              <a:t>N6001</a:t>
            </a:r>
            <a:r>
              <a:rPr lang="cs-CZ" sz="2000" dirty="0" smtClean="0"/>
              <a:t>/AL + </a:t>
            </a:r>
            <a:r>
              <a:rPr lang="cs-CZ" sz="2000" dirty="0" err="1"/>
              <a:t>N1000</a:t>
            </a:r>
            <a:r>
              <a:rPr lang="cs-CZ" sz="2000" dirty="0"/>
              <a:t>/AL AUDIO </a:t>
            </a:r>
            <a:r>
              <a:rPr lang="cs-CZ" sz="2000" dirty="0" smtClean="0"/>
              <a:t>Analog)</a:t>
            </a:r>
          </a:p>
          <a:p>
            <a:pPr lvl="2"/>
            <a:r>
              <a:rPr lang="cs-CZ" sz="1400" dirty="0" err="1" smtClean="0"/>
              <a:t>Ordering</a:t>
            </a:r>
            <a:r>
              <a:rPr lang="cs-CZ" sz="1400" dirty="0" smtClean="0"/>
              <a:t> </a:t>
            </a:r>
            <a:r>
              <a:rPr lang="cs-CZ" sz="1400" dirty="0" err="1" smtClean="0"/>
              <a:t>code</a:t>
            </a:r>
            <a:r>
              <a:rPr lang="cs-CZ" sz="1400" dirty="0" smtClean="0"/>
              <a:t>: </a:t>
            </a:r>
            <a:r>
              <a:rPr lang="cs-CZ" sz="1400" dirty="0"/>
              <a:t>A-</a:t>
            </a:r>
            <a:r>
              <a:rPr lang="cs-CZ" sz="1400" dirty="0" err="1"/>
              <a:t>VBD</a:t>
            </a:r>
            <a:r>
              <a:rPr lang="cs-CZ" sz="1400" dirty="0"/>
              <a:t>-</a:t>
            </a:r>
            <a:r>
              <a:rPr lang="cs-CZ" sz="1400" dirty="0" err="1"/>
              <a:t>S01A</a:t>
            </a:r>
            <a:r>
              <a:rPr lang="cs-CZ" sz="1400" dirty="0"/>
              <a:t> </a:t>
            </a:r>
            <a:r>
              <a:rPr lang="cs-CZ" sz="1400" dirty="0" smtClean="0"/>
              <a:t>      (= 11880871 + 11880601 + </a:t>
            </a:r>
            <a:r>
              <a:rPr lang="cs-CZ" sz="1400" dirty="0" err="1" smtClean="0"/>
              <a:t>11881000A</a:t>
            </a:r>
            <a:r>
              <a:rPr lang="cs-CZ" sz="1400" dirty="0" smtClean="0"/>
              <a:t>)</a:t>
            </a:r>
          </a:p>
          <a:p>
            <a:pPr lvl="3"/>
            <a:r>
              <a:rPr lang="cs-CZ" sz="1200" dirty="0" err="1" smtClean="0"/>
              <a:t>Surface</a:t>
            </a:r>
            <a:r>
              <a:rPr lang="cs-CZ" sz="1200" dirty="0" smtClean="0"/>
              <a:t> box d</a:t>
            </a:r>
            <a:r>
              <a:rPr lang="pt-BR" sz="1200" dirty="0" smtClean="0"/>
              <a:t>imensions</a:t>
            </a:r>
            <a:r>
              <a:rPr lang="pt-BR" sz="1200" dirty="0"/>
              <a:t>: </a:t>
            </a:r>
            <a:r>
              <a:rPr lang="pl-PL" sz="1200" dirty="0"/>
              <a:t>134(w) x 156(h) x 80(d) mm</a:t>
            </a:r>
            <a:endParaRPr lang="cs-CZ" sz="1200" dirty="0"/>
          </a:p>
        </p:txBody>
      </p:sp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271685" y="1390345"/>
            <a:ext cx="10841758" cy="190549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 dirty="0"/>
          </a:p>
        </p:txBody>
      </p:sp>
      <p:pic>
        <p:nvPicPr>
          <p:cNvPr id="4098" name="Picture 2" descr="0000327_n871al_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62" y="1684574"/>
            <a:ext cx="1219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0000051_n6001al_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60" y="1684574"/>
            <a:ext cx="1095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 descr="GBD-0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80" y="1813246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03" y="1517066"/>
            <a:ext cx="1408832" cy="159410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796648" y="296389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N871</a:t>
            </a:r>
            <a:r>
              <a:rPr lang="cs-CZ" dirty="0"/>
              <a:t>/AL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25640" y="1720870"/>
            <a:ext cx="512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/>
              <a:t>=</a:t>
            </a:r>
            <a:endParaRPr lang="cs-CZ" sz="6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31060" y="292650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N6001</a:t>
            </a:r>
            <a:r>
              <a:rPr lang="cs-CZ" dirty="0"/>
              <a:t>/AL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84840" y="2900457"/>
            <a:ext cx="249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N1000</a:t>
            </a:r>
            <a:r>
              <a:rPr lang="cs-CZ" dirty="0"/>
              <a:t>/AL AUDIO Analog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666441" y="137069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11880871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172431" y="1390345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11880601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844718" y="1417863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11881000A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9666851" y="2900457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Analog </a:t>
            </a:r>
            <a:r>
              <a:rPr lang="cs-CZ" dirty="0" err="1"/>
              <a:t>VBD</a:t>
            </a:r>
            <a:r>
              <a:rPr lang="cs-CZ" dirty="0"/>
              <a:t> </a:t>
            </a:r>
            <a:r>
              <a:rPr lang="cs-CZ" dirty="0" err="1"/>
              <a:t>S01A</a:t>
            </a:r>
            <a:r>
              <a:rPr lang="cs-CZ" dirty="0"/>
              <a:t> SINGLE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9666851" y="1417863"/>
            <a:ext cx="134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A-</a:t>
            </a:r>
            <a:r>
              <a:rPr lang="cs-CZ" dirty="0" err="1"/>
              <a:t>VBD</a:t>
            </a:r>
            <a:r>
              <a:rPr lang="cs-CZ" dirty="0"/>
              <a:t>-</a:t>
            </a:r>
            <a:r>
              <a:rPr lang="cs-CZ" dirty="0" err="1"/>
              <a:t>S01A</a:t>
            </a:r>
            <a:endParaRPr lang="cs-CZ" dirty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03" y="4153821"/>
            <a:ext cx="1557261" cy="7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14" name="Obrázek 13" descr="montage picture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004" y="999470"/>
            <a:ext cx="3667846" cy="48114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02149"/>
              </p:ext>
            </p:extLst>
          </p:nvPr>
        </p:nvGraphicFramePr>
        <p:xfrm>
          <a:off x="830049" y="4607280"/>
          <a:ext cx="4845820" cy="1136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1455"/>
                <a:gridCol w="1211455"/>
                <a:gridCol w="1211455"/>
                <a:gridCol w="1211455"/>
              </a:tblGrid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Modules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</a:rPr>
                        <a:t>Height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mm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257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374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</a:rPr>
                        <a:t>Width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mm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</a:rPr>
                        <a:t>Depth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mm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56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31964" y="1153743"/>
            <a:ext cx="7574509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kumimoji="0" lang="cs-CZ" altLang="cs-CZ" sz="11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assembly</a:t>
            </a:r>
            <a:r>
              <a:rPr kumimoji="0" lang="cs-CZ" altLang="cs-CZ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</a:t>
            </a:r>
            <a:r>
              <a:rPr kumimoji="0" lang="cs-CZ" altLang="cs-CZ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Description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wall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more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complicated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cs-CZ" alt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Prepare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holes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wall</a:t>
            </a:r>
            <a:endParaRPr kumimoji="0" lang="cs-CZ" altLang="cs-CZ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sz="11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cs-CZ" altLang="cs-CZ" sz="1100" dirty="0" err="1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ecommended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height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around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160cm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from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ground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Dimension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holes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boxes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depends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required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number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modules</a:t>
            </a:r>
            <a:endParaRPr kumimoji="0" lang="cs-CZ" altLang="cs-CZ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mention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dimensions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1, 2 and 3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modules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(basic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boxes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Bigger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sets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more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modules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are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completed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by</a:t>
            </a:r>
            <a:r>
              <a:rPr kumimoji="0" lang="cs-CZ" altLang="cs-CZ" sz="105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5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combining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basic</a:t>
            </a:r>
            <a:r>
              <a:rPr kumimoji="0" lang="cs-CZ" altLang="cs-CZ" sz="105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5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boxes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under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next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each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other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 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box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cables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mutual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connection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boxes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 Fix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box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prepared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hole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inside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wall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  Insert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fixing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fixing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part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assembly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set)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  Insert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bottom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box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   Insert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fixing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lang="cs-CZ" altLang="cs-CZ" sz="11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cs-CZ" altLang="cs-CZ" sz="11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spring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box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 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Install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fixing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box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screws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screws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supplied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part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delivery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 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Complete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design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(part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assembly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set)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firstly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use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screws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assemble</a:t>
            </a:r>
            <a:r>
              <a:rPr lang="cs-CZ" altLang="cs-CZ" sz="11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side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rails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bottom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part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   Insert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front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panels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design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according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individual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configuration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  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last module (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module on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top)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slides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design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   In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end use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screws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assemble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top part to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design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side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rails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   Such a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completed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set as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shown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pictures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H+I+J+K</a:t>
            </a:r>
            <a:r>
              <a:rPr lang="cs-CZ" altLang="cs-CZ" sz="11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ready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installation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box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last step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insert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covers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design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02149"/>
              </p:ext>
            </p:extLst>
          </p:nvPr>
        </p:nvGraphicFramePr>
        <p:xfrm>
          <a:off x="830049" y="4607280"/>
          <a:ext cx="4845820" cy="1136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1455"/>
                <a:gridCol w="1211455"/>
                <a:gridCol w="1211455"/>
                <a:gridCol w="1211455"/>
              </a:tblGrid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Modules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</a:rPr>
                        <a:t>Height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mm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257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374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</a:rPr>
                        <a:t>Width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mm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</a:rPr>
                        <a:t>Depth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mm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56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31964" y="1153743"/>
            <a:ext cx="7574509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kumimoji="0" lang="cs-CZ" altLang="cs-CZ" sz="11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assembly</a:t>
            </a:r>
            <a:r>
              <a:rPr kumimoji="0" lang="cs-CZ" altLang="cs-CZ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</a:t>
            </a:r>
            <a:r>
              <a:rPr kumimoji="0" lang="cs-CZ" altLang="cs-CZ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Description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wall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more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complicated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cs-CZ" alt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Prepare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holes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wall</a:t>
            </a:r>
            <a:endParaRPr kumimoji="0" lang="cs-CZ" alt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sz="11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ecommended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height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around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160cm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from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ground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Dimension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holes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boxes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depends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required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number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modules</a:t>
            </a:r>
            <a:endParaRPr kumimoji="0" lang="cs-CZ" alt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mention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dimensions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1, 2 and 3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modules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(basic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boxes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Bigger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sets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more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modules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are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completed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by</a:t>
            </a:r>
            <a:r>
              <a:rPr kumimoji="0" lang="cs-CZ" altLang="cs-CZ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combining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basic</a:t>
            </a:r>
            <a:r>
              <a:rPr kumimoji="0" lang="cs-CZ" altLang="cs-CZ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boxes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under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next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each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other</a:t>
            </a:r>
            <a:r>
              <a:rPr kumimoji="0" lang="cs-CZ" altLang="cs-CZ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 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box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cables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mutual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connection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boxes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 Fix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box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prepared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hole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inside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wall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  Insert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fixing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fixing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part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assembly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set)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  Insert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bottom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box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   Insert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fixing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spring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box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 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Install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fixing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box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screws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screws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supplied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part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delivery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 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Complete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design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(part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assembly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set)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firstly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use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screws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assemble</a:t>
            </a:r>
            <a:r>
              <a:rPr lang="cs-CZ" altLang="cs-CZ" sz="1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side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rails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bottom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part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   Insert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front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panels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design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according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individual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configuration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  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last module (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module on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top)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slides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design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   In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end use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screws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assemble</a:t>
            </a:r>
            <a:r>
              <a:rPr kumimoji="0" lang="cs-CZ" alt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top part to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design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side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rails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   Such a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completed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set as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shown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pictures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H+I+J+K</a:t>
            </a:r>
            <a:r>
              <a:rPr lang="cs-CZ" altLang="cs-CZ" sz="11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cs-CZ" altLang="cs-CZ" sz="11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ready</a:t>
            </a:r>
            <a:r>
              <a:rPr lang="cs-CZ" altLang="cs-CZ" sz="11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cs-CZ" altLang="cs-CZ" sz="11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installation</a:t>
            </a:r>
            <a:r>
              <a:rPr lang="cs-CZ" altLang="cs-CZ" sz="11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mounting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box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last step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insert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covers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design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frame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ázek 9" descr="montage picture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11" y="1682915"/>
            <a:ext cx="4003589" cy="3195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61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4" descr="patic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660334" y="1099804"/>
            <a:ext cx="72596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/>
              <a:t>A-</a:t>
            </a:r>
            <a:r>
              <a:rPr lang="cs-CZ" sz="3600" dirty="0" err="1" smtClean="0"/>
              <a:t>VarioBell</a:t>
            </a:r>
            <a:r>
              <a:rPr lang="cs-CZ" sz="3600" dirty="0" smtClean="0"/>
              <a:t> </a:t>
            </a:r>
            <a:r>
              <a:rPr lang="cs-CZ" sz="3600" dirty="0" err="1" smtClean="0"/>
              <a:t>Door</a:t>
            </a:r>
            <a:r>
              <a:rPr lang="cs-CZ" sz="3600" dirty="0" smtClean="0"/>
              <a:t> </a:t>
            </a:r>
            <a:r>
              <a:rPr lang="cs-CZ" sz="3600" dirty="0" err="1" smtClean="0"/>
              <a:t>Entry</a:t>
            </a:r>
            <a:r>
              <a:rPr lang="cs-CZ" sz="3600" dirty="0" smtClean="0"/>
              <a:t> </a:t>
            </a:r>
            <a:r>
              <a:rPr lang="cs-CZ" sz="3600" dirty="0" err="1" smtClean="0"/>
              <a:t>Phone</a:t>
            </a:r>
            <a:r>
              <a:rPr lang="cs-CZ" sz="3600" dirty="0" smtClean="0"/>
              <a:t> </a:t>
            </a:r>
            <a:r>
              <a:rPr lang="cs-CZ" sz="3600" dirty="0" err="1" smtClean="0"/>
              <a:t>system</a:t>
            </a:r>
            <a:endParaRPr lang="cs-CZ" sz="3600" dirty="0" smtClean="0"/>
          </a:p>
          <a:p>
            <a:pPr algn="ctr"/>
            <a:r>
              <a:rPr lang="cs-CZ" sz="2000" dirty="0" err="1" smtClean="0"/>
              <a:t>Flexible</a:t>
            </a:r>
            <a:r>
              <a:rPr lang="cs-CZ" sz="2000" dirty="0" smtClean="0"/>
              <a:t> analog </a:t>
            </a:r>
            <a:r>
              <a:rPr lang="cs-CZ" sz="2000" dirty="0" err="1" smtClean="0"/>
              <a:t>door</a:t>
            </a:r>
            <a:r>
              <a:rPr lang="cs-CZ" sz="2000" dirty="0" smtClean="0"/>
              <a:t> </a:t>
            </a:r>
            <a:r>
              <a:rPr lang="cs-CZ" sz="2000" dirty="0" err="1" smtClean="0"/>
              <a:t>intercom</a:t>
            </a:r>
            <a:r>
              <a:rPr lang="cs-CZ" sz="2000" dirty="0" smtClean="0"/>
              <a:t> – </a:t>
            </a:r>
            <a:r>
              <a:rPr lang="cs-CZ" sz="2000" dirty="0" err="1" smtClean="0"/>
              <a:t>choose</a:t>
            </a:r>
            <a:r>
              <a:rPr lang="cs-CZ" sz="2000" dirty="0" smtClean="0"/>
              <a:t> </a:t>
            </a:r>
            <a:r>
              <a:rPr lang="cs-CZ" sz="2000" dirty="0" err="1" smtClean="0"/>
              <a:t>your</a:t>
            </a:r>
            <a:r>
              <a:rPr lang="cs-CZ" sz="2000" dirty="0" smtClean="0"/>
              <a:t> </a:t>
            </a:r>
            <a:r>
              <a:rPr lang="cs-CZ" sz="2000" dirty="0" err="1" smtClean="0"/>
              <a:t>preferred</a:t>
            </a:r>
            <a:r>
              <a:rPr lang="cs-CZ" sz="2000" dirty="0" smtClean="0"/>
              <a:t> </a:t>
            </a:r>
            <a:r>
              <a:rPr lang="cs-CZ" sz="2000" dirty="0" err="1" smtClean="0"/>
              <a:t>configuration</a:t>
            </a:r>
            <a:endParaRPr lang="cs-CZ" sz="2000" dirty="0" smtClean="0"/>
          </a:p>
          <a:p>
            <a:pPr algn="ctr"/>
            <a:endParaRPr lang="cs-CZ" sz="2400" dirty="0" smtClean="0"/>
          </a:p>
        </p:txBody>
      </p:sp>
      <p:pic>
        <p:nvPicPr>
          <p:cNvPr id="7" name="Picture 3" descr="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9" y="2287911"/>
            <a:ext cx="1876318" cy="345566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030" y="2285544"/>
            <a:ext cx="2007930" cy="345566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71" y="2285544"/>
            <a:ext cx="1899940" cy="34556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56" y="2285544"/>
            <a:ext cx="1951896" cy="3458031"/>
          </a:xfrm>
          <a:prstGeom prst="rect">
            <a:avLst/>
          </a:prstGeom>
        </p:spPr>
      </p:pic>
      <p:sp>
        <p:nvSpPr>
          <p:cNvPr id="14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3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 descr="pat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818001"/>
              </p:ext>
            </p:extLst>
          </p:nvPr>
        </p:nvGraphicFramePr>
        <p:xfrm>
          <a:off x="1754658" y="1631092"/>
          <a:ext cx="8048370" cy="39376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12191"/>
                <a:gridCol w="1408216"/>
                <a:gridCol w="1409321"/>
                <a:gridCol w="1409321"/>
                <a:gridCol w="1409321"/>
              </a:tblGrid>
              <a:tr h="5625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item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Dimension HxWxD [mm]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055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module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 2 modules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 modules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 x 3 modules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4116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Module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100 x 100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6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Flush </a:t>
                      </a:r>
                      <a:r>
                        <a:rPr lang="cs-CZ" sz="1200" dirty="0" err="1" smtClean="0">
                          <a:effectLst/>
                        </a:rPr>
                        <a:t>mounting</a:t>
                      </a:r>
                      <a:r>
                        <a:rPr lang="cs-CZ" sz="1200" dirty="0" smtClean="0">
                          <a:effectLst/>
                        </a:rPr>
                        <a:t> box </a:t>
                      </a:r>
                      <a:r>
                        <a:rPr lang="cs-CZ" sz="1200" dirty="0" err="1" smtClean="0">
                          <a:effectLst/>
                        </a:rPr>
                        <a:t>into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</a:rPr>
                        <a:t>the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</a:rPr>
                        <a:t>wall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136x99x56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244x99x56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328x99x56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4116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1407160" algn="r"/>
                        </a:tabLst>
                      </a:pPr>
                      <a:r>
                        <a:rPr lang="cs-CZ" sz="1200" dirty="0" err="1">
                          <a:effectLst/>
                        </a:rPr>
                        <a:t>Fixing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</a:rPr>
                        <a:t>frame</a:t>
                      </a:r>
                      <a:r>
                        <a:rPr lang="cs-CZ" sz="1200" dirty="0" smtClean="0">
                          <a:effectLst/>
                        </a:rPr>
                        <a:t> (part</a:t>
                      </a:r>
                      <a:r>
                        <a:rPr lang="cs-CZ" sz="1200" baseline="0" dirty="0" smtClean="0">
                          <a:effectLst/>
                        </a:rPr>
                        <a:t> </a:t>
                      </a:r>
                      <a:r>
                        <a:rPr lang="cs-CZ" sz="1200" baseline="0" dirty="0" err="1" smtClean="0">
                          <a:effectLst/>
                        </a:rPr>
                        <a:t>of</a:t>
                      </a:r>
                      <a:r>
                        <a:rPr lang="cs-CZ" sz="1200" baseline="0" dirty="0" smtClean="0">
                          <a:effectLst/>
                        </a:rPr>
                        <a:t> </a:t>
                      </a:r>
                      <a:r>
                        <a:rPr lang="cs-CZ" sz="1200" baseline="0" dirty="0" err="1" smtClean="0">
                          <a:effectLst/>
                        </a:rPr>
                        <a:t>assembly</a:t>
                      </a:r>
                      <a:r>
                        <a:rPr lang="cs-CZ" sz="1200" baseline="0" dirty="0" smtClean="0">
                          <a:effectLst/>
                        </a:rPr>
                        <a:t> set)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173x128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256x128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358x128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4116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Design </a:t>
                      </a:r>
                      <a:r>
                        <a:rPr lang="cs-CZ" sz="1200" dirty="0" err="1" smtClean="0">
                          <a:effectLst/>
                        </a:rPr>
                        <a:t>frame</a:t>
                      </a:r>
                      <a:r>
                        <a:rPr lang="cs-CZ" sz="1200" dirty="0" smtClean="0">
                          <a:effectLst/>
                        </a:rPr>
                        <a:t> (part </a:t>
                      </a:r>
                      <a:r>
                        <a:rPr lang="cs-CZ" sz="1200" dirty="0" err="1" smtClean="0">
                          <a:effectLst/>
                        </a:rPr>
                        <a:t>of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</a:rPr>
                        <a:t>assembly</a:t>
                      </a:r>
                      <a:r>
                        <a:rPr lang="cs-CZ" sz="1200" baseline="0" dirty="0" smtClean="0">
                          <a:effectLst/>
                        </a:rPr>
                        <a:t> set)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278x200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430x200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512x200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512x334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4116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Rain</a:t>
                      </a:r>
                      <a:r>
                        <a:rPr lang="cs-CZ" sz="1200" baseline="0" dirty="0" smtClean="0">
                          <a:effectLst/>
                        </a:rPr>
                        <a:t> </a:t>
                      </a:r>
                      <a:r>
                        <a:rPr lang="cs-CZ" sz="1200" baseline="0" dirty="0" err="1" smtClean="0">
                          <a:effectLst/>
                        </a:rPr>
                        <a:t>shield</a:t>
                      </a:r>
                      <a:r>
                        <a:rPr lang="cs-CZ" sz="1200" baseline="0" dirty="0" smtClean="0">
                          <a:effectLst/>
                        </a:rPr>
                        <a:t> </a:t>
                      </a:r>
                      <a:r>
                        <a:rPr lang="cs-CZ" sz="1200" baseline="0" dirty="0" err="1" smtClean="0">
                          <a:effectLst/>
                        </a:rPr>
                        <a:t>for</a:t>
                      </a:r>
                      <a:r>
                        <a:rPr lang="cs-CZ" sz="1200" baseline="0" dirty="0" smtClean="0">
                          <a:effectLst/>
                        </a:rPr>
                        <a:t> flush </a:t>
                      </a:r>
                      <a:r>
                        <a:rPr lang="cs-CZ" sz="1200" baseline="0" dirty="0" err="1" smtClean="0">
                          <a:effectLst/>
                        </a:rPr>
                        <a:t>mounting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156x134x40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258x134x40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361x134x40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361x234x40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4116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Surface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mounting</a:t>
                      </a:r>
                      <a:r>
                        <a:rPr lang="cs-CZ" sz="1200" dirty="0">
                          <a:effectLst/>
                        </a:rPr>
                        <a:t> box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156x134x80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258x134x80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361x134x80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361x234x80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2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31"/>
          <p:cNvSpPr>
            <a:spLocks noChangeArrowheads="1"/>
          </p:cNvSpPr>
          <p:nvPr/>
        </p:nvSpPr>
        <p:spPr bwMode="auto">
          <a:xfrm>
            <a:off x="125792" y="1640264"/>
            <a:ext cx="1479567" cy="284689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10" name="Rectangle 31"/>
          <p:cNvSpPr>
            <a:spLocks noChangeArrowheads="1"/>
          </p:cNvSpPr>
          <p:nvPr/>
        </p:nvSpPr>
        <p:spPr bwMode="auto">
          <a:xfrm>
            <a:off x="2264229" y="4036220"/>
            <a:ext cx="5674836" cy="1483524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11" name="Picture 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4291" y="2027667"/>
            <a:ext cx="2705100" cy="1685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" name="Picture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1499" y="4153986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Text Box 51"/>
          <p:cNvSpPr txBox="1">
            <a:spLocks noChangeArrowheads="1"/>
          </p:cNvSpPr>
          <p:nvPr/>
        </p:nvSpPr>
        <p:spPr bwMode="auto">
          <a:xfrm>
            <a:off x="4994661" y="2113926"/>
            <a:ext cx="5048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latin typeface="+mj-lt"/>
              </a:rPr>
              <a:t>PBX</a:t>
            </a:r>
            <a:endParaRPr lang="cs-CZ" sz="1400" b="1" dirty="0">
              <a:latin typeface="+mj-lt"/>
            </a:endParaRPr>
          </a:p>
        </p:txBody>
      </p:sp>
      <p:sp>
        <p:nvSpPr>
          <p:cNvPr id="114" name="Text Box 52"/>
          <p:cNvSpPr txBox="1">
            <a:spLocks noChangeArrowheads="1"/>
          </p:cNvSpPr>
          <p:nvPr/>
        </p:nvSpPr>
        <p:spPr bwMode="auto">
          <a:xfrm>
            <a:off x="1819380" y="2556836"/>
            <a:ext cx="1473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latin typeface="+mj-lt"/>
              </a:rPr>
              <a:t>analog phone line</a:t>
            </a:r>
            <a:endParaRPr lang="cs-CZ" sz="1400" b="1" dirty="0">
              <a:latin typeface="+mj-lt"/>
            </a:endParaRPr>
          </a:p>
        </p:txBody>
      </p:sp>
      <p:pic>
        <p:nvPicPr>
          <p:cNvPr id="115" name="Picture 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9487" y="4153986"/>
            <a:ext cx="1296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6475" y="4177853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3713" y="4210423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9" name="Straight Arrow Connector 13"/>
          <p:cNvCxnSpPr/>
          <p:nvPr/>
        </p:nvCxnSpPr>
        <p:spPr>
          <a:xfrm flipH="1" flipV="1">
            <a:off x="5807868" y="3060573"/>
            <a:ext cx="1223962" cy="15128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4"/>
          <p:cNvCxnSpPr/>
          <p:nvPr/>
        </p:nvCxnSpPr>
        <p:spPr>
          <a:xfrm flipH="1" flipV="1">
            <a:off x="5247073" y="3285816"/>
            <a:ext cx="504825" cy="13684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5"/>
          <p:cNvCxnSpPr/>
          <p:nvPr/>
        </p:nvCxnSpPr>
        <p:spPr>
          <a:xfrm flipH="1" flipV="1">
            <a:off x="4505627" y="3066153"/>
            <a:ext cx="71437" cy="151288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6"/>
          <p:cNvCxnSpPr/>
          <p:nvPr/>
        </p:nvCxnSpPr>
        <p:spPr>
          <a:xfrm flipV="1">
            <a:off x="3157923" y="3056722"/>
            <a:ext cx="576263" cy="165576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8"/>
          <p:cNvCxnSpPr/>
          <p:nvPr/>
        </p:nvCxnSpPr>
        <p:spPr>
          <a:xfrm>
            <a:off x="1619252" y="2926028"/>
            <a:ext cx="1871662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6758744" y="2002076"/>
            <a:ext cx="47083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err="1" smtClean="0">
                <a:latin typeface="+mj-lt"/>
              </a:rPr>
              <a:t>The</a:t>
            </a:r>
            <a:r>
              <a:rPr lang="cs-CZ" sz="2000" dirty="0" smtClean="0">
                <a:latin typeface="+mj-lt"/>
              </a:rPr>
              <a:t> A-</a:t>
            </a:r>
            <a:r>
              <a:rPr lang="cs-CZ" sz="2000" dirty="0" err="1" smtClean="0">
                <a:latin typeface="+mj-lt"/>
              </a:rPr>
              <a:t>VarioBell</a:t>
            </a:r>
            <a:r>
              <a:rPr lang="cs-CZ" sz="2000" dirty="0" smtClean="0">
                <a:latin typeface="+mj-lt"/>
              </a:rPr>
              <a:t> can </a:t>
            </a:r>
            <a:r>
              <a:rPr lang="cs-CZ" sz="2000" dirty="0" err="1" smtClean="0">
                <a:latin typeface="+mj-lt"/>
              </a:rPr>
              <a:t>be</a:t>
            </a:r>
            <a:r>
              <a:rPr lang="cs-CZ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connect</a:t>
            </a:r>
            <a:r>
              <a:rPr lang="cs-CZ" sz="2000" dirty="0" smtClean="0">
                <a:latin typeface="+mj-lt"/>
              </a:rPr>
              <a:t>ed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to the phone line </a:t>
            </a:r>
            <a:r>
              <a:rPr lang="cs-CZ" sz="2000" dirty="0" err="1" smtClean="0">
                <a:latin typeface="+mj-lt"/>
              </a:rPr>
              <a:t>of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telephone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system</a:t>
            </a:r>
            <a:r>
              <a:rPr lang="cs-CZ" sz="2000" dirty="0" smtClean="0">
                <a:latin typeface="+mj-lt"/>
              </a:rPr>
              <a:t> (</a:t>
            </a:r>
            <a:r>
              <a:rPr lang="cs-CZ" sz="2000" dirty="0" err="1" smtClean="0">
                <a:latin typeface="+mj-lt"/>
              </a:rPr>
              <a:t>PBX</a:t>
            </a:r>
            <a:r>
              <a:rPr lang="cs-CZ" sz="2000" dirty="0" smtClean="0">
                <a:latin typeface="+mj-lt"/>
              </a:rPr>
              <a:t>) </a:t>
            </a:r>
            <a:r>
              <a:rPr lang="en-US" sz="2000" dirty="0" smtClean="0">
                <a:latin typeface="+mj-lt"/>
              </a:rPr>
              <a:t>as </a:t>
            </a:r>
            <a:r>
              <a:rPr lang="en-US" sz="2000" dirty="0">
                <a:latin typeface="+mj-lt"/>
              </a:rPr>
              <a:t>well as </a:t>
            </a:r>
            <a:r>
              <a:rPr lang="cs-CZ" sz="2000" dirty="0" smtClean="0">
                <a:latin typeface="+mj-lt"/>
              </a:rPr>
              <a:t>to </a:t>
            </a:r>
            <a:r>
              <a:rPr lang="cs-CZ" sz="2000" dirty="0" err="1" smtClean="0">
                <a:latin typeface="+mj-lt"/>
              </a:rPr>
              <a:t>the</a:t>
            </a:r>
            <a:r>
              <a:rPr lang="cs-CZ" sz="2000" dirty="0" smtClean="0">
                <a:latin typeface="+mj-lt"/>
              </a:rPr>
              <a:t> standard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analog </a:t>
            </a:r>
            <a:r>
              <a:rPr lang="en-US" sz="2000" dirty="0" smtClean="0">
                <a:latin typeface="+mj-lt"/>
              </a:rPr>
              <a:t>phone</a:t>
            </a:r>
            <a:r>
              <a:rPr lang="cs-CZ" sz="2000" dirty="0" smtClean="0">
                <a:latin typeface="+mj-lt"/>
              </a:rPr>
              <a:t> (</a:t>
            </a:r>
            <a:r>
              <a:rPr lang="cs-CZ" sz="2000" dirty="0" err="1" smtClean="0">
                <a:latin typeface="+mj-lt"/>
              </a:rPr>
              <a:t>PSTN</a:t>
            </a:r>
            <a:r>
              <a:rPr lang="cs-CZ" sz="2000" dirty="0" smtClean="0">
                <a:latin typeface="+mj-lt"/>
              </a:rPr>
              <a:t>, </a:t>
            </a:r>
            <a:r>
              <a:rPr lang="cs-CZ" sz="2000" dirty="0" err="1" smtClean="0">
                <a:latin typeface="+mj-lt"/>
              </a:rPr>
              <a:t>land</a:t>
            </a:r>
            <a:r>
              <a:rPr lang="cs-CZ" sz="2000" dirty="0" smtClean="0">
                <a:latin typeface="+mj-lt"/>
              </a:rPr>
              <a:t> line)</a:t>
            </a:r>
            <a:r>
              <a:rPr lang="en-US" sz="2000" dirty="0" smtClean="0">
                <a:latin typeface="+mj-lt"/>
              </a:rPr>
              <a:t>.</a:t>
            </a:r>
            <a:endParaRPr lang="cs-CZ" sz="2000" dirty="0">
              <a:latin typeface="+mj-lt"/>
            </a:endParaRPr>
          </a:p>
        </p:txBody>
      </p:sp>
      <p:sp>
        <p:nvSpPr>
          <p:cNvPr id="131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8072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2" name="Picture 3" descr="log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4" descr="patic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9" y="2141908"/>
            <a:ext cx="1379687" cy="15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1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8072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2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4" descr="patic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4017859" y="1628775"/>
            <a:ext cx="1439863" cy="237490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8160543" y="1628775"/>
            <a:ext cx="1655763" cy="1871663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30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539" y="3698134"/>
            <a:ext cx="1296987" cy="12969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1268413"/>
            <a:ext cx="2705100" cy="1685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8" cstate="print"/>
          <a:srcRect r="4518"/>
          <a:stretch>
            <a:fillRect/>
          </a:stretch>
        </p:blipFill>
        <p:spPr bwMode="auto">
          <a:xfrm>
            <a:off x="7172643" y="3743424"/>
            <a:ext cx="3524387" cy="203057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3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6592" y="1731789"/>
            <a:ext cx="1363663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9"/>
          <p:cNvCxnSpPr/>
          <p:nvPr/>
        </p:nvCxnSpPr>
        <p:spPr>
          <a:xfrm flipV="1">
            <a:off x="1518932" y="3001524"/>
            <a:ext cx="21590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0"/>
          <p:cNvCxnSpPr>
            <a:endCxn id="28" idx="1"/>
          </p:cNvCxnSpPr>
          <p:nvPr/>
        </p:nvCxnSpPr>
        <p:spPr>
          <a:xfrm>
            <a:off x="3197122" y="2490787"/>
            <a:ext cx="820737" cy="325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2049105" y="4377584"/>
            <a:ext cx="45354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1400" dirty="0" err="1" smtClean="0"/>
              <a:t>Optional</a:t>
            </a:r>
            <a:r>
              <a:rPr lang="cs-CZ" sz="1400" dirty="0" smtClean="0"/>
              <a:t> </a:t>
            </a:r>
            <a:r>
              <a:rPr lang="cs-CZ" sz="1400" dirty="0" err="1" smtClean="0"/>
              <a:t>security</a:t>
            </a:r>
            <a:r>
              <a:rPr lang="cs-CZ" sz="1400" dirty="0" smtClean="0"/>
              <a:t> </a:t>
            </a:r>
            <a:r>
              <a:rPr lang="cs-CZ" sz="1400" dirty="0" err="1" smtClean="0"/>
              <a:t>relay</a:t>
            </a:r>
            <a:r>
              <a:rPr lang="cs-CZ" sz="1400" dirty="0" smtClean="0"/>
              <a:t> f</a:t>
            </a:r>
            <a:r>
              <a:rPr lang="en-US" sz="1400" dirty="0" smtClean="0"/>
              <a:t>unction </a:t>
            </a:r>
            <a:r>
              <a:rPr lang="cs-CZ" sz="1400" dirty="0" smtClean="0"/>
              <a:t>„</a:t>
            </a:r>
            <a:r>
              <a:rPr lang="en-US" sz="1600" dirty="0" err="1" smtClean="0"/>
              <a:t>COSW-CodeSwitch</a:t>
            </a:r>
            <a:r>
              <a:rPr lang="cs-CZ" sz="1600" dirty="0" smtClean="0"/>
              <a:t>“</a:t>
            </a:r>
            <a:r>
              <a:rPr lang="en-US" sz="1400" dirty="0" smtClean="0"/>
              <a:t> </a:t>
            </a:r>
            <a:r>
              <a:rPr lang="en-US" sz="1400" dirty="0"/>
              <a:t>for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en-US" sz="1400" dirty="0" smtClean="0"/>
              <a:t>first </a:t>
            </a:r>
            <a:r>
              <a:rPr lang="en-US" sz="1400" dirty="0"/>
              <a:t>relay. When using this </a:t>
            </a:r>
            <a:r>
              <a:rPr lang="en-US" sz="1400" dirty="0" smtClean="0"/>
              <a:t>function</a:t>
            </a:r>
            <a:r>
              <a:rPr lang="cs-CZ" sz="1400" dirty="0" smtClean="0"/>
              <a:t> it</a:t>
            </a:r>
            <a:r>
              <a:rPr lang="en-US" sz="1400" dirty="0" smtClean="0"/>
              <a:t> </a:t>
            </a:r>
            <a:r>
              <a:rPr lang="en-US" sz="1400" dirty="0"/>
              <a:t>is not possible </a:t>
            </a:r>
            <a:r>
              <a:rPr lang="cs-CZ" sz="1400" dirty="0" smtClean="0"/>
              <a:t>just </a:t>
            </a:r>
            <a:r>
              <a:rPr lang="en-US" sz="1400" dirty="0" smtClean="0"/>
              <a:t>by </a:t>
            </a:r>
            <a:r>
              <a:rPr lang="en-US" sz="1400" dirty="0"/>
              <a:t>connecting or disconnecting the </a:t>
            </a:r>
            <a:r>
              <a:rPr lang="cs-CZ" sz="1400" dirty="0" err="1" smtClean="0"/>
              <a:t>power</a:t>
            </a:r>
            <a:r>
              <a:rPr lang="cs-CZ" sz="1400" dirty="0" smtClean="0"/>
              <a:t> </a:t>
            </a:r>
            <a:r>
              <a:rPr lang="en-US" sz="1400" dirty="0" smtClean="0"/>
              <a:t>supply </a:t>
            </a:r>
            <a:r>
              <a:rPr lang="cs-CZ" sz="1400" dirty="0" smtClean="0"/>
              <a:t>to </a:t>
            </a:r>
            <a:r>
              <a:rPr lang="en-US" sz="1400" dirty="0" smtClean="0"/>
              <a:t>activate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lock</a:t>
            </a:r>
            <a:r>
              <a:rPr lang="cs-CZ" sz="1400" dirty="0" smtClean="0"/>
              <a:t> and open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door</a:t>
            </a:r>
            <a:r>
              <a:rPr lang="cs-CZ" sz="1400" dirty="0" smtClean="0"/>
              <a:t> </a:t>
            </a:r>
            <a:r>
              <a:rPr lang="cs-CZ" sz="1400" dirty="0" err="1" smtClean="0"/>
              <a:t>or</a:t>
            </a:r>
            <a:r>
              <a:rPr lang="cs-CZ" sz="1400" dirty="0" smtClean="0"/>
              <a:t> </a:t>
            </a:r>
            <a:r>
              <a:rPr lang="cs-CZ" sz="1400" dirty="0" err="1" smtClean="0"/>
              <a:t>gate</a:t>
            </a:r>
            <a:r>
              <a:rPr lang="en-US" sz="1400" dirty="0" smtClean="0"/>
              <a:t>. </a:t>
            </a:r>
            <a:r>
              <a:rPr lang="en-US" sz="1400" dirty="0"/>
              <a:t>Activation is performed only when </a:t>
            </a:r>
            <a:r>
              <a:rPr lang="cs-CZ" sz="1400" dirty="0" err="1" smtClean="0"/>
              <a:t>there</a:t>
            </a:r>
            <a:r>
              <a:rPr lang="cs-CZ" sz="1400" dirty="0" smtClean="0"/>
              <a:t> </a:t>
            </a:r>
            <a:r>
              <a:rPr lang="cs-CZ" sz="1400" dirty="0" err="1" smtClean="0"/>
              <a:t>is</a:t>
            </a:r>
            <a:r>
              <a:rPr lang="cs-CZ" sz="1400" dirty="0" smtClean="0"/>
              <a:t> a </a:t>
            </a:r>
            <a:r>
              <a:rPr lang="en-US" sz="1400" dirty="0" smtClean="0"/>
              <a:t>compliance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en-US" sz="1400" dirty="0" smtClean="0"/>
              <a:t>serial </a:t>
            </a:r>
            <a:r>
              <a:rPr lang="en-US" sz="1400" dirty="0"/>
              <a:t>information transmitted between </a:t>
            </a:r>
            <a:r>
              <a:rPr lang="cs-CZ" sz="1400" dirty="0" err="1" smtClean="0"/>
              <a:t>the</a:t>
            </a:r>
            <a:r>
              <a:rPr lang="cs-CZ" sz="1400" dirty="0" smtClean="0"/>
              <a:t> A-</a:t>
            </a:r>
            <a:r>
              <a:rPr lang="cs-CZ" sz="1400" dirty="0" err="1" smtClean="0"/>
              <a:t>VarioBell</a:t>
            </a:r>
            <a:r>
              <a:rPr lang="cs-CZ" sz="1400" dirty="0" smtClean="0"/>
              <a:t> </a:t>
            </a:r>
            <a:r>
              <a:rPr lang="en-US" sz="1400" dirty="0" smtClean="0"/>
              <a:t>and the </a:t>
            </a:r>
            <a:r>
              <a:rPr lang="cs-CZ" sz="1400" dirty="0" err="1" smtClean="0"/>
              <a:t>optional</a:t>
            </a:r>
            <a:r>
              <a:rPr lang="cs-CZ" sz="1400" dirty="0" smtClean="0"/>
              <a:t> </a:t>
            </a:r>
            <a:r>
              <a:rPr lang="en-US" sz="1400" dirty="0" smtClean="0"/>
              <a:t>C</a:t>
            </a:r>
            <a:r>
              <a:rPr lang="cs-CZ" sz="1400" dirty="0" err="1" smtClean="0"/>
              <a:t>OSW</a:t>
            </a:r>
            <a:r>
              <a:rPr lang="cs-CZ" sz="1400" dirty="0" smtClean="0"/>
              <a:t> </a:t>
            </a:r>
            <a:r>
              <a:rPr lang="cs-CZ" sz="1400" dirty="0" err="1" smtClean="0"/>
              <a:t>board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4787900" y="1196975"/>
            <a:ext cx="4200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2 relays / 8 modes for gates, doors etc.</a:t>
            </a:r>
            <a:endParaRPr lang="cs-CZ" sz="2000" dirty="0">
              <a:latin typeface="+mj-lt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2049105" y="3190134"/>
            <a:ext cx="1944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latin typeface="+mj-lt"/>
              </a:rPr>
              <a:t>Controling</a:t>
            </a:r>
            <a:r>
              <a:rPr lang="en-US" sz="2000" dirty="0">
                <a:latin typeface="+mj-lt"/>
              </a:rPr>
              <a:t> relay </a:t>
            </a:r>
            <a:r>
              <a:rPr lang="en-US" sz="2000" dirty="0" smtClean="0">
                <a:latin typeface="+mj-lt"/>
              </a:rPr>
              <a:t>during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active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call via DTMF</a:t>
            </a:r>
            <a:endParaRPr lang="cs-CZ" sz="2000" dirty="0">
              <a:latin typeface="+mj-lt"/>
            </a:endParaRPr>
          </a:p>
        </p:txBody>
      </p:sp>
      <p:cxnSp>
        <p:nvCxnSpPr>
          <p:cNvPr id="39" name="Straight Arrow Connector 23"/>
          <p:cNvCxnSpPr/>
          <p:nvPr/>
        </p:nvCxnSpPr>
        <p:spPr>
          <a:xfrm>
            <a:off x="5565775" y="2099813"/>
            <a:ext cx="2082800" cy="183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25"/>
          <p:cNvCxnSpPr/>
          <p:nvPr/>
        </p:nvCxnSpPr>
        <p:spPr>
          <a:xfrm>
            <a:off x="5493938" y="3556478"/>
            <a:ext cx="2089150" cy="9350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5823266" y="2221605"/>
            <a:ext cx="160686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smtClean="0">
                <a:latin typeface="+mj-lt"/>
              </a:rPr>
              <a:t>Call </a:t>
            </a:r>
            <a:r>
              <a:rPr lang="cs-CZ" sz="2000" dirty="0" err="1" smtClean="0">
                <a:latin typeface="+mj-lt"/>
              </a:rPr>
              <a:t>buttons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or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keypad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can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be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used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for</a:t>
            </a:r>
            <a:r>
              <a:rPr lang="cs-CZ" sz="2000" dirty="0" smtClean="0">
                <a:latin typeface="+mj-lt"/>
              </a:rPr>
              <a:t> a </a:t>
            </a:r>
            <a:r>
              <a:rPr lang="en-US" sz="2000" dirty="0" smtClean="0">
                <a:latin typeface="+mj-lt"/>
              </a:rPr>
              <a:t>code </a:t>
            </a:r>
            <a:r>
              <a:rPr lang="en-US" sz="2000" dirty="0">
                <a:latin typeface="+mj-lt"/>
              </a:rPr>
              <a:t>lock</a:t>
            </a:r>
            <a:endParaRPr lang="cs-CZ" sz="2000" dirty="0">
              <a:latin typeface="+mj-lt"/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56" y="1775382"/>
            <a:ext cx="1150335" cy="2118602"/>
          </a:xfrm>
          <a:prstGeom prst="rect">
            <a:avLst/>
          </a:prstGeom>
        </p:spPr>
      </p:pic>
      <p:pic>
        <p:nvPicPr>
          <p:cNvPr id="23" name="Picture 2" descr="COS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41" y="3633926"/>
            <a:ext cx="1262651" cy="5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1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pati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900113" y="3213100"/>
            <a:ext cx="647700" cy="1439863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3563938" y="4076700"/>
            <a:ext cx="1584325" cy="244792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179388" y="4797425"/>
            <a:ext cx="3024187" cy="172720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7308850" y="1557338"/>
            <a:ext cx="1584325" cy="244792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4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628775"/>
            <a:ext cx="2705100" cy="1685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4868863"/>
            <a:ext cx="2028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3284538"/>
            <a:ext cx="5572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5076825" y="1628775"/>
            <a:ext cx="865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j-lt"/>
              </a:rPr>
              <a:t>PBX</a:t>
            </a:r>
            <a:endParaRPr lang="cs-CZ" sz="2000" dirty="0">
              <a:latin typeface="+mj-lt"/>
            </a:endParaRP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1187450" y="6021388"/>
            <a:ext cx="2052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power supply 12V</a:t>
            </a:r>
            <a:endParaRPr lang="cs-CZ" sz="2000" dirty="0">
              <a:latin typeface="+mj-lt"/>
            </a:endParaRP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 rot="454164">
            <a:off x="5810250" y="302736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latin typeface="+mj-lt"/>
              </a:rPr>
              <a:t>analog phone line</a:t>
            </a:r>
            <a:endParaRPr lang="cs-CZ" sz="1400" b="1" dirty="0">
              <a:latin typeface="+mj-lt"/>
            </a:endParaRPr>
          </a:p>
        </p:txBody>
      </p:sp>
      <p:cxnSp>
        <p:nvCxnSpPr>
          <p:cNvPr id="20" name="Straight Arrow Connector 13"/>
          <p:cNvCxnSpPr/>
          <p:nvPr/>
        </p:nvCxnSpPr>
        <p:spPr>
          <a:xfrm>
            <a:off x="6011863" y="2924175"/>
            <a:ext cx="1368425" cy="2174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4"/>
          <p:cNvCxnSpPr/>
          <p:nvPr/>
        </p:nvCxnSpPr>
        <p:spPr>
          <a:xfrm>
            <a:off x="2484438" y="5445125"/>
            <a:ext cx="1008062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5"/>
          <p:cNvCxnSpPr/>
          <p:nvPr/>
        </p:nvCxnSpPr>
        <p:spPr>
          <a:xfrm flipV="1">
            <a:off x="1116013" y="4508500"/>
            <a:ext cx="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6"/>
          <p:cNvCxnSpPr/>
          <p:nvPr/>
        </p:nvCxnSpPr>
        <p:spPr>
          <a:xfrm flipV="1">
            <a:off x="2195513" y="4581525"/>
            <a:ext cx="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1908175" y="3213100"/>
            <a:ext cx="647700" cy="1439863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25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3284538"/>
            <a:ext cx="5572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179388" y="1628775"/>
            <a:ext cx="38163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 err="1" smtClean="0">
                <a:latin typeface="+mj-lt"/>
              </a:rPr>
              <a:t>The</a:t>
            </a:r>
            <a:r>
              <a:rPr lang="cs-CZ" sz="2000" dirty="0" smtClean="0">
                <a:latin typeface="+mj-lt"/>
              </a:rPr>
              <a:t> A-</a:t>
            </a:r>
            <a:r>
              <a:rPr lang="cs-CZ" sz="2000" dirty="0" err="1" smtClean="0">
                <a:latin typeface="+mj-lt"/>
              </a:rPr>
              <a:t>VarioBell</a:t>
            </a:r>
            <a:r>
              <a:rPr lang="cs-CZ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behaves </a:t>
            </a:r>
            <a:r>
              <a:rPr lang="cs-CZ" sz="2000" dirty="0" smtClean="0">
                <a:latin typeface="+mj-lt"/>
              </a:rPr>
              <a:t>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 regular analog phone </a:t>
            </a:r>
            <a:r>
              <a:rPr lang="en-US" sz="2000" dirty="0" smtClean="0">
                <a:latin typeface="+mj-lt"/>
              </a:rPr>
              <a:t>– </a:t>
            </a:r>
            <a:r>
              <a:rPr lang="cs-CZ" sz="2000" dirty="0" smtClean="0">
                <a:latin typeface="+mj-lt"/>
              </a:rPr>
              <a:t>it </a:t>
            </a:r>
            <a:r>
              <a:rPr lang="en-US" sz="2000" dirty="0" smtClean="0">
                <a:latin typeface="+mj-lt"/>
              </a:rPr>
              <a:t>is </a:t>
            </a:r>
            <a:r>
              <a:rPr lang="en-US" sz="2000" dirty="0">
                <a:latin typeface="+mj-lt"/>
              </a:rPr>
              <a:t>powered from the telephone line and does not </a:t>
            </a:r>
            <a:r>
              <a:rPr lang="en-US" sz="2000" dirty="0" smtClean="0">
                <a:latin typeface="+mj-lt"/>
              </a:rPr>
              <a:t>require </a:t>
            </a:r>
            <a:r>
              <a:rPr lang="en-US" sz="2000" dirty="0">
                <a:latin typeface="+mj-lt"/>
              </a:rPr>
              <a:t>external power.</a:t>
            </a:r>
            <a:endParaRPr lang="cs-CZ" sz="2000" dirty="0">
              <a:latin typeface="+mj-lt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5219700" y="4149725"/>
            <a:ext cx="481398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When using electric </a:t>
            </a:r>
            <a:r>
              <a:rPr lang="en-US" sz="2000" dirty="0" smtClean="0">
                <a:latin typeface="+mj-lt"/>
              </a:rPr>
              <a:t>locks</a:t>
            </a:r>
            <a:r>
              <a:rPr lang="cs-CZ" sz="2000" dirty="0" smtClean="0">
                <a:latin typeface="+mj-lt"/>
              </a:rPr>
              <a:t>, </a:t>
            </a:r>
            <a:r>
              <a:rPr lang="cs-CZ" sz="2000" dirty="0" err="1" smtClean="0">
                <a:latin typeface="+mj-lt"/>
              </a:rPr>
              <a:t>the</a:t>
            </a:r>
            <a:r>
              <a:rPr lang="en-US" sz="2000" dirty="0" smtClean="0">
                <a:latin typeface="+mj-lt"/>
              </a:rPr>
              <a:t> </a:t>
            </a:r>
            <a:r>
              <a:rPr lang="cs-CZ" sz="2000" dirty="0" smtClean="0">
                <a:latin typeface="+mj-lt"/>
              </a:rPr>
              <a:t>A-</a:t>
            </a:r>
            <a:r>
              <a:rPr lang="cs-CZ" sz="2000" dirty="0" err="1" smtClean="0">
                <a:latin typeface="+mj-lt"/>
              </a:rPr>
              <a:t>VarioBell</a:t>
            </a:r>
            <a:r>
              <a:rPr lang="cs-CZ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requires </a:t>
            </a:r>
            <a:r>
              <a:rPr lang="en-US" sz="2000" dirty="0">
                <a:latin typeface="+mj-lt"/>
              </a:rPr>
              <a:t>an external power supply. </a:t>
            </a:r>
            <a:r>
              <a:rPr lang="cs-CZ" sz="2000" dirty="0" smtClean="0">
                <a:latin typeface="+mj-lt"/>
              </a:rPr>
              <a:t>In </a:t>
            </a:r>
            <a:r>
              <a:rPr lang="cs-CZ" sz="2000" dirty="0" err="1" smtClean="0">
                <a:latin typeface="+mj-lt"/>
              </a:rPr>
              <a:t>this</a:t>
            </a:r>
            <a:r>
              <a:rPr lang="cs-CZ" sz="2000" dirty="0" smtClean="0">
                <a:latin typeface="+mj-lt"/>
              </a:rPr>
              <a:t> case </a:t>
            </a:r>
            <a:r>
              <a:rPr lang="cs-CZ" sz="2000" dirty="0" err="1" smtClean="0">
                <a:latin typeface="+mj-lt"/>
              </a:rPr>
              <a:t>the</a:t>
            </a:r>
            <a:r>
              <a:rPr lang="en-US" sz="2000" dirty="0" smtClean="0">
                <a:latin typeface="+mj-lt"/>
              </a:rPr>
              <a:t> </a:t>
            </a:r>
            <a:r>
              <a:rPr lang="cs-CZ" sz="2000" dirty="0" smtClean="0">
                <a:latin typeface="+mj-lt"/>
              </a:rPr>
              <a:t>A-</a:t>
            </a:r>
            <a:r>
              <a:rPr lang="cs-CZ" sz="2000" dirty="0" err="1" smtClean="0">
                <a:latin typeface="+mj-lt"/>
              </a:rPr>
              <a:t>VarioBell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is</a:t>
            </a:r>
            <a:r>
              <a:rPr lang="en-US" sz="2000" dirty="0" smtClean="0">
                <a:latin typeface="+mj-lt"/>
              </a:rPr>
              <a:t> 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powered</a:t>
            </a:r>
            <a:r>
              <a:rPr lang="cs-CZ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from </a:t>
            </a:r>
            <a:r>
              <a:rPr lang="en-US" sz="2000" dirty="0">
                <a:latin typeface="+mj-lt"/>
              </a:rPr>
              <a:t>this source - 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it</a:t>
            </a:r>
            <a:r>
              <a:rPr lang="cs-CZ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does </a:t>
            </a:r>
            <a:r>
              <a:rPr lang="en-US" sz="2000" dirty="0">
                <a:latin typeface="+mj-lt"/>
              </a:rPr>
              <a:t>not need permanent voltage on </a:t>
            </a:r>
            <a:r>
              <a:rPr lang="cs-CZ" sz="2000" dirty="0" err="1" smtClean="0">
                <a:latin typeface="+mj-lt"/>
              </a:rPr>
              <a:t>the</a:t>
            </a:r>
            <a:r>
              <a:rPr lang="cs-CZ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telephone </a:t>
            </a:r>
            <a:r>
              <a:rPr lang="en-US" sz="2000" dirty="0">
                <a:latin typeface="+mj-lt"/>
              </a:rPr>
              <a:t>line.</a:t>
            </a:r>
            <a:endParaRPr lang="cs-CZ" sz="2000" dirty="0">
              <a:latin typeface="+mj-lt"/>
            </a:endParaRPr>
          </a:p>
        </p:txBody>
      </p:sp>
      <p:sp>
        <p:nvSpPr>
          <p:cNvPr id="32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8072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3" name="Picture 3" descr="logo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56" y="1650479"/>
            <a:ext cx="1270561" cy="2282552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4151203"/>
            <a:ext cx="1292194" cy="228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pati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863600" y="2071237"/>
            <a:ext cx="647700" cy="1439863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3548193" y="3276601"/>
            <a:ext cx="1584325" cy="244792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222938" y="3997326"/>
            <a:ext cx="3024187" cy="172720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041000"/>
            <a:ext cx="2028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440" y="2144464"/>
            <a:ext cx="5572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1257655" y="5280491"/>
            <a:ext cx="2052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power supply 12V</a:t>
            </a:r>
            <a:endParaRPr lang="cs-CZ" sz="2000" dirty="0">
              <a:latin typeface="+mj-lt"/>
            </a:endParaRPr>
          </a:p>
        </p:txBody>
      </p:sp>
      <p:cxnSp>
        <p:nvCxnSpPr>
          <p:cNvPr id="21" name="Straight Arrow Connector 14"/>
          <p:cNvCxnSpPr/>
          <p:nvPr/>
        </p:nvCxnSpPr>
        <p:spPr>
          <a:xfrm>
            <a:off x="2760112" y="4479805"/>
            <a:ext cx="1008062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5"/>
          <p:cNvCxnSpPr/>
          <p:nvPr/>
        </p:nvCxnSpPr>
        <p:spPr>
          <a:xfrm flipV="1">
            <a:off x="1187450" y="3624434"/>
            <a:ext cx="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6"/>
          <p:cNvCxnSpPr/>
          <p:nvPr/>
        </p:nvCxnSpPr>
        <p:spPr>
          <a:xfrm flipV="1">
            <a:off x="2213769" y="3624433"/>
            <a:ext cx="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1871663" y="2071237"/>
            <a:ext cx="647700" cy="1439863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25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7226" y="2142674"/>
            <a:ext cx="5572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179387" y="1628775"/>
            <a:ext cx="6163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err="1" smtClean="0">
                <a:latin typeface="+mj-lt"/>
              </a:rPr>
              <a:t>The</a:t>
            </a:r>
            <a:r>
              <a:rPr lang="cs-CZ" sz="2000" dirty="0" smtClean="0">
                <a:latin typeface="+mj-lt"/>
              </a:rPr>
              <a:t> A-</a:t>
            </a:r>
            <a:r>
              <a:rPr lang="cs-CZ" sz="2000" dirty="0" err="1" smtClean="0">
                <a:latin typeface="+mj-lt"/>
              </a:rPr>
              <a:t>VarioBell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example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connections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of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relay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contacts</a:t>
            </a:r>
            <a:endParaRPr lang="cs-CZ" sz="2000" dirty="0">
              <a:latin typeface="+mj-lt"/>
            </a:endParaRPr>
          </a:p>
        </p:txBody>
      </p:sp>
      <p:sp>
        <p:nvSpPr>
          <p:cNvPr id="32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8072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3" name="Picture 3" descr="log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28" name="Obrázek 27" descr="relay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786" y="999471"/>
            <a:ext cx="3589100" cy="4892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90" y="3412438"/>
            <a:ext cx="1169517" cy="213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0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pati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179387" y="1628775"/>
            <a:ext cx="72840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 smtClean="0">
                <a:latin typeface="+mj-lt"/>
              </a:rPr>
              <a:t>The</a:t>
            </a:r>
            <a:r>
              <a:rPr lang="cs-CZ" sz="2400" dirty="0" smtClean="0">
                <a:latin typeface="+mj-lt"/>
              </a:rPr>
              <a:t> A-</a:t>
            </a:r>
            <a:r>
              <a:rPr lang="cs-CZ" sz="2400" dirty="0" err="1" smtClean="0">
                <a:latin typeface="+mj-lt"/>
              </a:rPr>
              <a:t>VarioBell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secure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connection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of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the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1st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relay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contact</a:t>
            </a:r>
            <a:endParaRPr lang="cs-CZ" sz="2400" dirty="0">
              <a:latin typeface="+mj-lt"/>
            </a:endParaRPr>
          </a:p>
        </p:txBody>
      </p:sp>
      <p:sp>
        <p:nvSpPr>
          <p:cNvPr id="32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8072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3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20" name="Obrázek 19" descr="COS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28885"/>
            <a:ext cx="4595646" cy="237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393300" y="2738487"/>
            <a:ext cx="55791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dirty="0" err="1" smtClean="0"/>
              <a:t>Optional</a:t>
            </a:r>
            <a:r>
              <a:rPr lang="cs-CZ" dirty="0" smtClean="0"/>
              <a:t> </a:t>
            </a:r>
            <a:r>
              <a:rPr lang="cs-CZ" dirty="0" err="1" smtClean="0"/>
              <a:t>security</a:t>
            </a:r>
            <a:r>
              <a:rPr lang="cs-CZ" dirty="0" smtClean="0"/>
              <a:t> </a:t>
            </a:r>
            <a:r>
              <a:rPr lang="cs-CZ" dirty="0" err="1" smtClean="0"/>
              <a:t>relay</a:t>
            </a:r>
            <a:r>
              <a:rPr lang="cs-CZ" dirty="0" smtClean="0"/>
              <a:t> f</a:t>
            </a:r>
            <a:r>
              <a:rPr lang="en-US" dirty="0" smtClean="0"/>
              <a:t>unction </a:t>
            </a:r>
            <a:r>
              <a:rPr lang="cs-CZ" dirty="0" smtClean="0"/>
              <a:t>„</a:t>
            </a:r>
            <a:r>
              <a:rPr lang="en-US" sz="2000" dirty="0" err="1" smtClean="0"/>
              <a:t>COSW-CodeSwitch</a:t>
            </a:r>
            <a:r>
              <a:rPr lang="cs-CZ" sz="2000" dirty="0" smtClean="0"/>
              <a:t>“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first </a:t>
            </a:r>
            <a:r>
              <a:rPr lang="en-US" dirty="0"/>
              <a:t>relay. When using this </a:t>
            </a:r>
            <a:r>
              <a:rPr lang="en-US" dirty="0" smtClean="0"/>
              <a:t>function</a:t>
            </a:r>
            <a:r>
              <a:rPr lang="cs-CZ" dirty="0" smtClean="0"/>
              <a:t> it</a:t>
            </a:r>
            <a:r>
              <a:rPr lang="en-US" dirty="0" smtClean="0"/>
              <a:t> </a:t>
            </a:r>
            <a:r>
              <a:rPr lang="en-US" dirty="0"/>
              <a:t>is not possible </a:t>
            </a:r>
            <a:r>
              <a:rPr lang="cs-CZ" dirty="0" smtClean="0"/>
              <a:t>just </a:t>
            </a:r>
            <a:r>
              <a:rPr lang="en-US" dirty="0" smtClean="0"/>
              <a:t>by </a:t>
            </a:r>
            <a:r>
              <a:rPr lang="en-US" dirty="0"/>
              <a:t>connecting or disconnecting the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en-US" dirty="0" smtClean="0"/>
              <a:t>supply </a:t>
            </a:r>
            <a:r>
              <a:rPr lang="cs-CZ" dirty="0" smtClean="0"/>
              <a:t>to </a:t>
            </a:r>
            <a:r>
              <a:rPr lang="en-US" dirty="0" smtClean="0"/>
              <a:t>activate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lock</a:t>
            </a:r>
            <a:r>
              <a:rPr lang="cs-CZ" dirty="0" smtClean="0"/>
              <a:t> and open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door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gate</a:t>
            </a:r>
            <a:r>
              <a:rPr lang="en-US" dirty="0" smtClean="0"/>
              <a:t>. </a:t>
            </a:r>
            <a:r>
              <a:rPr lang="en-US" dirty="0"/>
              <a:t>Activation is performed only when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en-US" dirty="0" smtClean="0"/>
              <a:t>compliance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serial </a:t>
            </a:r>
            <a:r>
              <a:rPr lang="en-US" dirty="0"/>
              <a:t>information transmitted between </a:t>
            </a:r>
            <a:r>
              <a:rPr lang="cs-CZ" dirty="0" err="1" smtClean="0"/>
              <a:t>the</a:t>
            </a:r>
            <a:r>
              <a:rPr lang="cs-CZ" dirty="0" smtClean="0"/>
              <a:t> A-</a:t>
            </a:r>
            <a:r>
              <a:rPr lang="cs-CZ" dirty="0" err="1" smtClean="0"/>
              <a:t>VarioBell</a:t>
            </a:r>
            <a:r>
              <a:rPr lang="cs-CZ" dirty="0" smtClean="0"/>
              <a:t> </a:t>
            </a:r>
            <a:r>
              <a:rPr lang="en-US" dirty="0" smtClean="0"/>
              <a:t>and the C</a:t>
            </a:r>
            <a:r>
              <a:rPr lang="cs-CZ" dirty="0" err="1" smtClean="0"/>
              <a:t>OSW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 (</a:t>
            </a:r>
            <a:r>
              <a:rPr lang="cs-CZ" dirty="0" err="1" smtClean="0"/>
              <a:t>optional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COS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74" y="4399005"/>
            <a:ext cx="3717451" cy="153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2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pati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140200" y="1341438"/>
            <a:ext cx="1439863" cy="244792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50512" y="3068638"/>
            <a:ext cx="2881313" cy="252095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34" name="Picture 29"/>
          <p:cNvPicPr>
            <a:picLocks noChangeAspect="1" noChangeArrowheads="1"/>
          </p:cNvPicPr>
          <p:nvPr/>
        </p:nvPicPr>
        <p:blipFill>
          <a:blip r:embed="rId3" cstate="print"/>
          <a:srcRect r="1440"/>
          <a:stretch>
            <a:fillRect/>
          </a:stretch>
        </p:blipFill>
        <p:spPr bwMode="auto">
          <a:xfrm>
            <a:off x="359255" y="3299694"/>
            <a:ext cx="266382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628775"/>
            <a:ext cx="2705100" cy="1685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6" name="Picture 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3933825"/>
            <a:ext cx="1519238" cy="151923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7" name="Text Box 88"/>
          <p:cNvSpPr txBox="1">
            <a:spLocks noChangeArrowheads="1"/>
          </p:cNvSpPr>
          <p:nvPr/>
        </p:nvSpPr>
        <p:spPr bwMode="auto">
          <a:xfrm rot="19462286">
            <a:off x="3062288" y="3673475"/>
            <a:ext cx="936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latin typeface="+mj-lt"/>
              </a:rPr>
              <a:t>USB cable</a:t>
            </a:r>
            <a:endParaRPr lang="cs-CZ" sz="1400" b="1" dirty="0">
              <a:latin typeface="+mj-lt"/>
            </a:endParaRPr>
          </a:p>
        </p:txBody>
      </p:sp>
      <p:sp>
        <p:nvSpPr>
          <p:cNvPr id="38" name="Text Box 89"/>
          <p:cNvSpPr txBox="1">
            <a:spLocks noChangeArrowheads="1"/>
          </p:cNvSpPr>
          <p:nvPr/>
        </p:nvSpPr>
        <p:spPr bwMode="auto">
          <a:xfrm rot="475179">
            <a:off x="5737225" y="2744788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latin typeface="+mj-lt"/>
              </a:rPr>
              <a:t>analog phone line</a:t>
            </a:r>
            <a:endParaRPr lang="cs-CZ" sz="1400" b="1" dirty="0">
              <a:latin typeface="+mj-lt"/>
            </a:endParaRPr>
          </a:p>
        </p:txBody>
      </p:sp>
      <p:sp>
        <p:nvSpPr>
          <p:cNvPr id="39" name="Rectangle 92"/>
          <p:cNvSpPr>
            <a:spLocks noChangeArrowheads="1"/>
          </p:cNvSpPr>
          <p:nvPr/>
        </p:nvSpPr>
        <p:spPr bwMode="auto">
          <a:xfrm>
            <a:off x="5764726" y="5466557"/>
            <a:ext cx="33792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During a call via </a:t>
            </a:r>
            <a:r>
              <a:rPr lang="en-US" sz="2000" dirty="0" err="1" smtClean="0">
                <a:latin typeface="+mj-lt"/>
              </a:rPr>
              <a:t>DTMF</a:t>
            </a:r>
            <a:r>
              <a:rPr lang="cs-CZ" sz="2000" dirty="0" smtClean="0">
                <a:latin typeface="+mj-lt"/>
              </a:rPr>
              <a:t> dialling</a:t>
            </a:r>
            <a:endParaRPr lang="cs-CZ" sz="2000" dirty="0">
              <a:latin typeface="+mj-lt"/>
            </a:endParaRPr>
          </a:p>
        </p:txBody>
      </p:sp>
      <p:sp>
        <p:nvSpPr>
          <p:cNvPr id="40" name="Rectangle 93"/>
          <p:cNvSpPr>
            <a:spLocks noChangeArrowheads="1"/>
          </p:cNvSpPr>
          <p:nvPr/>
        </p:nvSpPr>
        <p:spPr bwMode="auto">
          <a:xfrm>
            <a:off x="3203575" y="5229225"/>
            <a:ext cx="227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>
                <a:latin typeface="+mj-lt"/>
              </a:rPr>
              <a:t>By program from PC</a:t>
            </a:r>
          </a:p>
        </p:txBody>
      </p:sp>
      <p:cxnSp>
        <p:nvCxnSpPr>
          <p:cNvPr id="41" name="Straight Arrow Connector 12"/>
          <p:cNvCxnSpPr/>
          <p:nvPr/>
        </p:nvCxnSpPr>
        <p:spPr>
          <a:xfrm flipV="1">
            <a:off x="7380288" y="3068638"/>
            <a:ext cx="215900" cy="936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3"/>
          <p:cNvCxnSpPr>
            <a:endCxn id="32" idx="3"/>
          </p:cNvCxnSpPr>
          <p:nvPr/>
        </p:nvCxnSpPr>
        <p:spPr>
          <a:xfrm flipH="1" flipV="1">
            <a:off x="5580063" y="2565400"/>
            <a:ext cx="1439862" cy="215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4"/>
          <p:cNvCxnSpPr/>
          <p:nvPr/>
        </p:nvCxnSpPr>
        <p:spPr>
          <a:xfrm flipV="1">
            <a:off x="2771775" y="3284538"/>
            <a:ext cx="1295400" cy="936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323850" y="1557338"/>
            <a:ext cx="3887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All parameters </a:t>
            </a:r>
            <a:r>
              <a:rPr lang="cs-CZ" sz="2000" dirty="0" err="1" smtClean="0">
                <a:latin typeface="+mj-lt"/>
              </a:rPr>
              <a:t>of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the</a:t>
            </a:r>
            <a:r>
              <a:rPr lang="cs-CZ" sz="2000" dirty="0" smtClean="0">
                <a:latin typeface="+mj-lt"/>
              </a:rPr>
              <a:t> A-</a:t>
            </a:r>
            <a:r>
              <a:rPr lang="cs-CZ" sz="2000" dirty="0" err="1" smtClean="0">
                <a:latin typeface="+mj-lt"/>
              </a:rPr>
              <a:t>VarioBell</a:t>
            </a:r>
            <a:r>
              <a:rPr lang="cs-CZ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can </a:t>
            </a:r>
            <a:r>
              <a:rPr lang="en-US" sz="2000" dirty="0">
                <a:latin typeface="+mj-lt"/>
              </a:rPr>
              <a:t>be configured:</a:t>
            </a:r>
            <a:endParaRPr lang="cs-CZ" sz="2000" dirty="0">
              <a:latin typeface="+mj-lt"/>
            </a:endParaRP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7648575" y="1647825"/>
            <a:ext cx="58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PBX</a:t>
            </a:r>
            <a:endParaRPr lang="cs-CZ" sz="2000" dirty="0">
              <a:latin typeface="+mj-lt"/>
            </a:endParaRPr>
          </a:p>
        </p:txBody>
      </p:sp>
      <p:sp>
        <p:nvSpPr>
          <p:cNvPr id="48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8072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0" name="Picture 3" descr="logo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20" y="1469355"/>
            <a:ext cx="1275865" cy="2192090"/>
          </a:xfrm>
          <a:prstGeom prst="rect">
            <a:avLst/>
          </a:prstGeom>
          <a:effectLst>
            <a:glow rad="127000">
              <a:schemeClr val="bg1">
                <a:alpha val="0"/>
              </a:schemeClr>
            </a:glow>
          </a:effectLst>
        </p:spPr>
      </p:pic>
      <p:pic>
        <p:nvPicPr>
          <p:cNvPr id="23" name="Picture 2" descr="nudv-usb-kabe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94" y="3972000"/>
            <a:ext cx="147161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0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4" descr="patic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660334" y="981345"/>
            <a:ext cx="725968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err="1" smtClean="0"/>
              <a:t>VarioBell</a:t>
            </a:r>
            <a:r>
              <a:rPr lang="cs-CZ" sz="3600" dirty="0" smtClean="0"/>
              <a:t> </a:t>
            </a:r>
            <a:r>
              <a:rPr lang="cs-CZ" sz="3600" dirty="0" err="1" smtClean="0"/>
              <a:t>family</a:t>
            </a:r>
            <a:endParaRPr lang="cs-CZ" sz="3600" dirty="0"/>
          </a:p>
          <a:p>
            <a:pPr algn="ctr"/>
            <a:r>
              <a:rPr lang="cs-CZ" dirty="0"/>
              <a:t>A</a:t>
            </a:r>
            <a:r>
              <a:rPr lang="cs-CZ" dirty="0" smtClean="0"/>
              <a:t>nalog - GSM - </a:t>
            </a:r>
            <a:r>
              <a:rPr lang="cs-CZ" dirty="0" err="1" smtClean="0"/>
              <a:t>SIP</a:t>
            </a:r>
            <a:r>
              <a:rPr lang="cs-CZ" dirty="0" smtClean="0"/>
              <a:t> VoIP audio-video</a:t>
            </a:r>
          </a:p>
          <a:p>
            <a:pPr algn="ctr"/>
            <a:r>
              <a:rPr lang="cs-CZ" sz="1400" dirty="0" smtClean="0"/>
              <a:t>Maximum variability – minimum </a:t>
            </a:r>
            <a:r>
              <a:rPr lang="cs-CZ" sz="1400" dirty="0" err="1" smtClean="0"/>
              <a:t>stock</a:t>
            </a:r>
            <a:r>
              <a:rPr lang="cs-CZ" sz="1400" dirty="0" smtClean="0"/>
              <a:t> </a:t>
            </a:r>
            <a:r>
              <a:rPr lang="cs-CZ" sz="1400" dirty="0" err="1" smtClean="0"/>
              <a:t>requirements</a:t>
            </a:r>
            <a:r>
              <a:rPr lang="cs-CZ" sz="1400" dirty="0" smtClean="0"/>
              <a:t> - </a:t>
            </a:r>
            <a:r>
              <a:rPr lang="cs-CZ" sz="1400" dirty="0" err="1" smtClean="0"/>
              <a:t>choose</a:t>
            </a:r>
            <a:r>
              <a:rPr lang="cs-CZ" sz="1400" dirty="0" smtClean="0"/>
              <a:t> analog, GSM </a:t>
            </a:r>
            <a:r>
              <a:rPr lang="cs-CZ" sz="1400" dirty="0" err="1" smtClean="0"/>
              <a:t>or</a:t>
            </a:r>
            <a:r>
              <a:rPr lang="cs-CZ" sz="1400" dirty="0" smtClean="0"/>
              <a:t> IP </a:t>
            </a:r>
            <a:r>
              <a:rPr lang="cs-CZ" sz="1400" dirty="0" err="1" smtClean="0"/>
              <a:t>main</a:t>
            </a:r>
            <a:r>
              <a:rPr lang="cs-CZ" sz="1400" dirty="0" smtClean="0"/>
              <a:t> </a:t>
            </a:r>
            <a:r>
              <a:rPr lang="cs-CZ" sz="1400" dirty="0" err="1" smtClean="0"/>
              <a:t>modules</a:t>
            </a:r>
            <a:r>
              <a:rPr lang="cs-CZ" sz="1400" dirty="0" smtClean="0"/>
              <a:t> </a:t>
            </a:r>
            <a:r>
              <a:rPr lang="cs-CZ" sz="1400" dirty="0" err="1" smtClean="0"/>
              <a:t>only</a:t>
            </a:r>
            <a:r>
              <a:rPr lang="cs-CZ" sz="1400" dirty="0" smtClean="0"/>
              <a:t>, </a:t>
            </a:r>
            <a:r>
              <a:rPr lang="cs-CZ" sz="1400" dirty="0" err="1" smtClean="0"/>
              <a:t>all</a:t>
            </a:r>
            <a:r>
              <a:rPr lang="cs-CZ" sz="1400" dirty="0" smtClean="0"/>
              <a:t> </a:t>
            </a:r>
            <a:r>
              <a:rPr lang="cs-CZ" sz="1400" dirty="0" err="1" smtClean="0"/>
              <a:t>other</a:t>
            </a:r>
            <a:r>
              <a:rPr lang="cs-CZ" sz="1400" dirty="0" smtClean="0"/>
              <a:t> </a:t>
            </a:r>
            <a:r>
              <a:rPr lang="cs-CZ" sz="1400" dirty="0" err="1" smtClean="0"/>
              <a:t>modules</a:t>
            </a:r>
            <a:r>
              <a:rPr lang="cs-CZ" sz="1400" dirty="0" smtClean="0"/>
              <a:t> and </a:t>
            </a:r>
            <a:r>
              <a:rPr lang="cs-CZ" sz="1400" dirty="0" err="1" smtClean="0"/>
              <a:t>parts</a:t>
            </a:r>
            <a:r>
              <a:rPr lang="cs-CZ" sz="1400" dirty="0" smtClean="0"/>
              <a:t> are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same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</a:t>
            </a:r>
            <a:r>
              <a:rPr lang="cs-CZ" sz="1400" dirty="0" err="1" smtClean="0"/>
              <a:t>all</a:t>
            </a:r>
            <a:r>
              <a:rPr lang="cs-CZ" sz="1400" dirty="0" smtClean="0"/>
              <a:t> 3 </a:t>
            </a:r>
            <a:r>
              <a:rPr lang="cs-CZ" sz="1400" dirty="0" err="1" smtClean="0"/>
              <a:t>systems</a:t>
            </a:r>
            <a:r>
              <a:rPr lang="cs-CZ" sz="1400" dirty="0" smtClean="0"/>
              <a:t> </a:t>
            </a:r>
          </a:p>
        </p:txBody>
      </p:sp>
      <p:pic>
        <p:nvPicPr>
          <p:cNvPr id="7" name="Picture 3" descr="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28" y="2432114"/>
            <a:ext cx="1842258" cy="33096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3" y="2432114"/>
            <a:ext cx="1803081" cy="332078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27" y="2432114"/>
            <a:ext cx="1881022" cy="333246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824" y="3587372"/>
            <a:ext cx="1841414" cy="208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1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0"/>
                            </p:stCondLst>
                            <p:childTnLst>
                              <p:par>
                                <p:cTn id="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5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4" descr="patic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660334" y="1099804"/>
            <a:ext cx="72596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/>
              <a:t>A-</a:t>
            </a:r>
            <a:r>
              <a:rPr lang="cs-CZ" sz="3600" dirty="0" err="1" smtClean="0"/>
              <a:t>VarioBell</a:t>
            </a:r>
            <a:r>
              <a:rPr lang="cs-CZ" sz="3600" dirty="0" smtClean="0"/>
              <a:t> </a:t>
            </a:r>
            <a:r>
              <a:rPr lang="cs-CZ" sz="3600" dirty="0" err="1" smtClean="0"/>
              <a:t>Door</a:t>
            </a:r>
            <a:r>
              <a:rPr lang="cs-CZ" sz="3600" dirty="0" smtClean="0"/>
              <a:t> </a:t>
            </a:r>
            <a:r>
              <a:rPr lang="cs-CZ" sz="3600" dirty="0" err="1" smtClean="0"/>
              <a:t>Entry</a:t>
            </a:r>
            <a:r>
              <a:rPr lang="cs-CZ" sz="3600" dirty="0" smtClean="0"/>
              <a:t> </a:t>
            </a:r>
            <a:r>
              <a:rPr lang="cs-CZ" sz="3600" dirty="0" err="1" smtClean="0"/>
              <a:t>Phone</a:t>
            </a:r>
            <a:r>
              <a:rPr lang="cs-CZ" sz="3600" dirty="0" smtClean="0"/>
              <a:t> </a:t>
            </a:r>
            <a:r>
              <a:rPr lang="cs-CZ" sz="3600" dirty="0" err="1" smtClean="0"/>
              <a:t>system</a:t>
            </a:r>
            <a:endParaRPr lang="cs-CZ" sz="3600" dirty="0" smtClean="0"/>
          </a:p>
          <a:p>
            <a:pPr algn="ctr"/>
            <a:r>
              <a:rPr lang="cs-CZ" sz="1400" dirty="0" err="1" smtClean="0"/>
              <a:t>Flexible</a:t>
            </a:r>
            <a:r>
              <a:rPr lang="cs-CZ" sz="1400" dirty="0" smtClean="0"/>
              <a:t> analog </a:t>
            </a:r>
            <a:r>
              <a:rPr lang="cs-CZ" sz="1400" dirty="0" err="1" smtClean="0"/>
              <a:t>door</a:t>
            </a:r>
            <a:r>
              <a:rPr lang="cs-CZ" sz="1400" dirty="0" smtClean="0"/>
              <a:t> </a:t>
            </a:r>
            <a:r>
              <a:rPr lang="cs-CZ" sz="1400" dirty="0" err="1" smtClean="0"/>
              <a:t>intercom</a:t>
            </a:r>
            <a:r>
              <a:rPr lang="cs-CZ" sz="1400" dirty="0" smtClean="0"/>
              <a:t> – use </a:t>
            </a:r>
            <a:r>
              <a:rPr lang="cs-CZ" sz="1400" dirty="0" err="1" smtClean="0"/>
              <a:t>keypad</a:t>
            </a:r>
            <a:r>
              <a:rPr lang="cs-CZ" sz="1400" dirty="0" smtClean="0"/>
              <a:t> </a:t>
            </a:r>
            <a:r>
              <a:rPr lang="cs-CZ" sz="1400" dirty="0" err="1" smtClean="0"/>
              <a:t>both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dialling call </a:t>
            </a:r>
            <a:r>
              <a:rPr lang="cs-CZ" sz="1400" dirty="0" err="1" smtClean="0"/>
              <a:t>numbers</a:t>
            </a:r>
            <a:r>
              <a:rPr lang="cs-CZ" sz="1400" dirty="0" smtClean="0"/>
              <a:t> and </a:t>
            </a:r>
            <a:r>
              <a:rPr lang="cs-CZ" sz="1400" dirty="0" err="1" smtClean="0"/>
              <a:t>access</a:t>
            </a:r>
            <a:r>
              <a:rPr lang="cs-CZ" sz="1400" dirty="0" smtClean="0"/>
              <a:t> </a:t>
            </a:r>
            <a:r>
              <a:rPr lang="cs-CZ" sz="1400" dirty="0" err="1" smtClean="0"/>
              <a:t>control</a:t>
            </a:r>
            <a:endParaRPr lang="cs-CZ" sz="1400" dirty="0" smtClean="0"/>
          </a:p>
        </p:txBody>
      </p:sp>
      <p:pic>
        <p:nvPicPr>
          <p:cNvPr id="7" name="Picture 3" descr="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76" y="2306551"/>
            <a:ext cx="2016415" cy="343562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59" y="2306551"/>
            <a:ext cx="1891152" cy="345194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9" y="2287910"/>
            <a:ext cx="2011306" cy="3455666"/>
          </a:xfrm>
          <a:prstGeom prst="rect">
            <a:avLst/>
          </a:prstGeom>
          <a:effectLst>
            <a:glow rad="127000">
              <a:schemeClr val="bg1">
                <a:alpha val="0"/>
              </a:schemeClr>
            </a:glow>
          </a:effec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93" y="2306551"/>
            <a:ext cx="1912151" cy="3435163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12" y="2287910"/>
            <a:ext cx="1874796" cy="3452861"/>
          </a:xfrm>
          <a:prstGeom prst="rect">
            <a:avLst/>
          </a:prstGeom>
        </p:spPr>
      </p:pic>
      <p:sp>
        <p:nvSpPr>
          <p:cNvPr id="17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57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4" descr="patic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660334" y="1099804"/>
            <a:ext cx="72596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/>
              <a:t>A-</a:t>
            </a:r>
            <a:r>
              <a:rPr lang="cs-CZ" sz="3600" dirty="0" err="1" smtClean="0"/>
              <a:t>VarioBell</a:t>
            </a:r>
            <a:r>
              <a:rPr lang="cs-CZ" sz="3600" dirty="0" smtClean="0"/>
              <a:t> </a:t>
            </a:r>
            <a:r>
              <a:rPr lang="cs-CZ" sz="3600" dirty="0" err="1" smtClean="0"/>
              <a:t>Door</a:t>
            </a:r>
            <a:r>
              <a:rPr lang="cs-CZ" sz="3600" dirty="0" smtClean="0"/>
              <a:t> </a:t>
            </a:r>
            <a:r>
              <a:rPr lang="cs-CZ" sz="3600" dirty="0" err="1" smtClean="0"/>
              <a:t>Entry</a:t>
            </a:r>
            <a:r>
              <a:rPr lang="cs-CZ" sz="3600" dirty="0" smtClean="0"/>
              <a:t> </a:t>
            </a:r>
            <a:r>
              <a:rPr lang="cs-CZ" sz="3600" dirty="0" err="1" smtClean="0"/>
              <a:t>Phone</a:t>
            </a:r>
            <a:r>
              <a:rPr lang="cs-CZ" sz="3600" dirty="0" smtClean="0"/>
              <a:t> </a:t>
            </a:r>
            <a:r>
              <a:rPr lang="cs-CZ" sz="3600" dirty="0" err="1" smtClean="0"/>
              <a:t>system</a:t>
            </a:r>
            <a:endParaRPr lang="cs-CZ" sz="3600" dirty="0" smtClean="0"/>
          </a:p>
          <a:p>
            <a:pPr algn="ctr"/>
            <a:r>
              <a:rPr lang="cs-CZ" sz="1400" dirty="0" err="1" smtClean="0"/>
              <a:t>Flexible</a:t>
            </a:r>
            <a:r>
              <a:rPr lang="cs-CZ" sz="1400" dirty="0" smtClean="0"/>
              <a:t> analog </a:t>
            </a:r>
            <a:r>
              <a:rPr lang="cs-CZ" sz="1400" dirty="0" err="1" smtClean="0"/>
              <a:t>door</a:t>
            </a:r>
            <a:r>
              <a:rPr lang="cs-CZ" sz="1400" dirty="0" smtClean="0"/>
              <a:t> </a:t>
            </a:r>
            <a:r>
              <a:rPr lang="cs-CZ" sz="1400" dirty="0" err="1" smtClean="0"/>
              <a:t>intercom</a:t>
            </a:r>
            <a:r>
              <a:rPr lang="cs-CZ" sz="1400" dirty="0" smtClean="0"/>
              <a:t> – use call </a:t>
            </a:r>
            <a:r>
              <a:rPr lang="cs-CZ" sz="1400" dirty="0" err="1" smtClean="0"/>
              <a:t>buttons</a:t>
            </a:r>
            <a:r>
              <a:rPr lang="cs-CZ" sz="1400" dirty="0" smtClean="0"/>
              <a:t> </a:t>
            </a:r>
            <a:r>
              <a:rPr lang="cs-CZ" sz="1400" dirty="0" err="1" smtClean="0"/>
              <a:t>both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</a:t>
            </a:r>
            <a:r>
              <a:rPr lang="cs-CZ" sz="1400" dirty="0" err="1" smtClean="0"/>
              <a:t>calling</a:t>
            </a:r>
            <a:r>
              <a:rPr lang="cs-CZ" sz="1400" dirty="0" smtClean="0"/>
              <a:t> </a:t>
            </a:r>
            <a:r>
              <a:rPr lang="cs-CZ" sz="1400" dirty="0" err="1" smtClean="0"/>
              <a:t>users</a:t>
            </a:r>
            <a:r>
              <a:rPr lang="cs-CZ" sz="1400" dirty="0" smtClean="0"/>
              <a:t> and </a:t>
            </a:r>
            <a:r>
              <a:rPr lang="cs-CZ" sz="1400" dirty="0" err="1" smtClean="0"/>
              <a:t>for</a:t>
            </a:r>
            <a:r>
              <a:rPr lang="cs-CZ" sz="1400" dirty="0" smtClean="0"/>
              <a:t> </a:t>
            </a:r>
            <a:r>
              <a:rPr lang="cs-CZ" sz="1400" dirty="0" err="1" smtClean="0"/>
              <a:t>access</a:t>
            </a:r>
            <a:r>
              <a:rPr lang="cs-CZ" sz="1400" dirty="0" smtClean="0"/>
              <a:t> </a:t>
            </a:r>
            <a:r>
              <a:rPr lang="cs-CZ" sz="1400" dirty="0" err="1" smtClean="0"/>
              <a:t>control</a:t>
            </a:r>
            <a:endParaRPr lang="cs-CZ" sz="1400" dirty="0" smtClean="0"/>
          </a:p>
        </p:txBody>
      </p:sp>
      <p:pic>
        <p:nvPicPr>
          <p:cNvPr id="7" name="Picture 3" descr="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36" y="2306551"/>
            <a:ext cx="3871128" cy="3437025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66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4" descr="patic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660334" y="1099804"/>
            <a:ext cx="7259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/>
              <a:t>A-</a:t>
            </a:r>
            <a:r>
              <a:rPr lang="cs-CZ" sz="3600" dirty="0" err="1" smtClean="0"/>
              <a:t>VarioBell</a:t>
            </a:r>
            <a:r>
              <a:rPr lang="cs-CZ" sz="3600" dirty="0" smtClean="0"/>
              <a:t> </a:t>
            </a:r>
            <a:r>
              <a:rPr lang="cs-CZ" sz="3600" dirty="0" err="1" smtClean="0"/>
              <a:t>Door</a:t>
            </a:r>
            <a:r>
              <a:rPr lang="cs-CZ" sz="3600" dirty="0" smtClean="0"/>
              <a:t> </a:t>
            </a:r>
            <a:r>
              <a:rPr lang="cs-CZ" sz="3600" dirty="0" err="1" smtClean="0"/>
              <a:t>Entry</a:t>
            </a:r>
            <a:r>
              <a:rPr lang="cs-CZ" sz="3600" dirty="0" smtClean="0"/>
              <a:t> </a:t>
            </a:r>
            <a:r>
              <a:rPr lang="cs-CZ" sz="3600" dirty="0" err="1" smtClean="0"/>
              <a:t>Phone</a:t>
            </a:r>
            <a:r>
              <a:rPr lang="cs-CZ" sz="3600" dirty="0" smtClean="0"/>
              <a:t> </a:t>
            </a:r>
            <a:r>
              <a:rPr lang="cs-CZ" sz="3600" dirty="0" err="1" smtClean="0"/>
              <a:t>system</a:t>
            </a:r>
            <a:endParaRPr lang="cs-CZ" sz="3600" dirty="0" smtClean="0"/>
          </a:p>
          <a:p>
            <a:pPr algn="ctr"/>
            <a:r>
              <a:rPr lang="cs-CZ" dirty="0" err="1"/>
              <a:t>Flexible</a:t>
            </a:r>
            <a:r>
              <a:rPr lang="cs-CZ" dirty="0"/>
              <a:t> analog </a:t>
            </a:r>
            <a:r>
              <a:rPr lang="cs-CZ" dirty="0" err="1"/>
              <a:t>door</a:t>
            </a:r>
            <a:r>
              <a:rPr lang="cs-CZ" dirty="0"/>
              <a:t> </a:t>
            </a:r>
            <a:r>
              <a:rPr lang="cs-CZ" dirty="0" err="1"/>
              <a:t>intercom</a:t>
            </a:r>
            <a:r>
              <a:rPr lang="cs-CZ" dirty="0"/>
              <a:t> </a:t>
            </a:r>
            <a:r>
              <a:rPr lang="cs-CZ" dirty="0" smtClean="0"/>
              <a:t>- OEM </a:t>
            </a:r>
            <a:r>
              <a:rPr lang="cs-CZ" dirty="0" err="1" smtClean="0"/>
              <a:t>ready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projects</a:t>
            </a:r>
            <a:r>
              <a:rPr lang="cs-CZ" dirty="0" smtClean="0"/>
              <a:t> </a:t>
            </a:r>
          </a:p>
        </p:txBody>
      </p:sp>
      <p:pic>
        <p:nvPicPr>
          <p:cNvPr id="7" name="Picture 3" descr="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8" y="2115467"/>
            <a:ext cx="1518264" cy="36298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00" y="2115467"/>
            <a:ext cx="2889396" cy="36281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13" y="2115467"/>
            <a:ext cx="2829877" cy="362810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407" y="2115466"/>
            <a:ext cx="1969950" cy="3628109"/>
          </a:xfrm>
          <a:prstGeom prst="rect">
            <a:avLst/>
          </a:prstGeom>
        </p:spPr>
      </p:pic>
      <p:sp>
        <p:nvSpPr>
          <p:cNvPr id="13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61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8072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atic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703389" y="3749646"/>
            <a:ext cx="8507742" cy="130495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1703389" y="1210635"/>
            <a:ext cx="2447926" cy="2146929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3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4448946" y="1372810"/>
            <a:ext cx="6663191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+mj-lt"/>
              </a:rPr>
              <a:t>Modular</a:t>
            </a:r>
            <a:r>
              <a:rPr lang="cs-CZ" dirty="0" smtClean="0">
                <a:latin typeface="+mj-lt"/>
              </a:rPr>
              <a:t>, </a:t>
            </a:r>
            <a:r>
              <a:rPr lang="cs-CZ" dirty="0" err="1" smtClean="0">
                <a:latin typeface="+mj-lt"/>
              </a:rPr>
              <a:t>therefore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ready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for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your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variable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needs</a:t>
            </a:r>
            <a:endParaRPr lang="en-US" dirty="0">
              <a:latin typeface="+mj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latin typeface="+mj-lt"/>
              </a:rPr>
              <a:t>1 </a:t>
            </a:r>
            <a:r>
              <a:rPr lang="en-US" sz="1100" dirty="0">
                <a:latin typeface="+mj-lt"/>
              </a:rPr>
              <a:t>to </a:t>
            </a:r>
            <a:r>
              <a:rPr lang="cs-CZ" sz="1100" dirty="0" smtClean="0">
                <a:latin typeface="+mj-lt"/>
              </a:rPr>
              <a:t>87</a:t>
            </a:r>
            <a:r>
              <a:rPr lang="en-US" sz="1100" dirty="0" smtClean="0">
                <a:latin typeface="+mj-lt"/>
              </a:rPr>
              <a:t> </a:t>
            </a:r>
            <a:r>
              <a:rPr lang="cs-CZ" sz="1100" dirty="0" smtClean="0">
                <a:latin typeface="+mj-lt"/>
              </a:rPr>
              <a:t>call </a:t>
            </a:r>
            <a:r>
              <a:rPr lang="en-US" sz="1100" dirty="0" smtClean="0">
                <a:latin typeface="+mj-lt"/>
              </a:rPr>
              <a:t>buttons</a:t>
            </a:r>
            <a:endParaRPr lang="cs-CZ" sz="1100" dirty="0" smtClean="0">
              <a:latin typeface="+mj-lt"/>
            </a:endParaRP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sz="1000" dirty="0" err="1" smtClean="0">
                <a:latin typeface="+mj-lt"/>
              </a:rPr>
              <a:t>First</a:t>
            </a:r>
            <a:r>
              <a:rPr lang="cs-CZ" sz="1000" dirty="0" smtClean="0">
                <a:latin typeface="+mj-lt"/>
              </a:rPr>
              <a:t> 10 call </a:t>
            </a:r>
            <a:r>
              <a:rPr lang="cs-CZ" sz="1000" dirty="0" err="1" smtClean="0">
                <a:latin typeface="+mj-lt"/>
              </a:rPr>
              <a:t>buttons</a:t>
            </a:r>
            <a:r>
              <a:rPr lang="cs-CZ" sz="1000" dirty="0" smtClean="0">
                <a:latin typeface="+mj-lt"/>
              </a:rPr>
              <a:t> </a:t>
            </a:r>
            <a:r>
              <a:rPr lang="cs-CZ" sz="1000" dirty="0" err="1" smtClean="0">
                <a:latin typeface="+mj-lt"/>
              </a:rPr>
              <a:t>can</a:t>
            </a:r>
            <a:r>
              <a:rPr lang="cs-CZ" sz="1000" dirty="0" smtClean="0">
                <a:latin typeface="+mj-lt"/>
              </a:rPr>
              <a:t> </a:t>
            </a:r>
            <a:r>
              <a:rPr lang="cs-CZ" sz="1000" dirty="0" err="1" smtClean="0">
                <a:latin typeface="+mj-lt"/>
              </a:rPr>
              <a:t>be</a:t>
            </a:r>
            <a:r>
              <a:rPr lang="cs-CZ" sz="1000" dirty="0" smtClean="0">
                <a:latin typeface="+mj-lt"/>
              </a:rPr>
              <a:t> </a:t>
            </a:r>
            <a:r>
              <a:rPr lang="cs-CZ" sz="1000" dirty="0" err="1" smtClean="0">
                <a:latin typeface="+mj-lt"/>
              </a:rPr>
              <a:t>used</a:t>
            </a:r>
            <a:r>
              <a:rPr lang="cs-CZ" sz="1000" dirty="0" smtClean="0">
                <a:latin typeface="+mj-lt"/>
              </a:rPr>
              <a:t> </a:t>
            </a:r>
            <a:r>
              <a:rPr lang="cs-CZ" sz="1000" dirty="0" err="1" smtClean="0">
                <a:latin typeface="+mj-lt"/>
              </a:rPr>
              <a:t>for</a:t>
            </a:r>
            <a:r>
              <a:rPr lang="cs-CZ" sz="1000" dirty="0" smtClean="0">
                <a:latin typeface="+mj-lt"/>
              </a:rPr>
              <a:t> </a:t>
            </a:r>
            <a:r>
              <a:rPr lang="cs-CZ" sz="1000" dirty="0" err="1" smtClean="0">
                <a:latin typeface="+mj-lt"/>
              </a:rPr>
              <a:t>entering</a:t>
            </a:r>
            <a:r>
              <a:rPr lang="cs-CZ" sz="1000" dirty="0" smtClean="0">
                <a:latin typeface="+mj-lt"/>
              </a:rPr>
              <a:t> </a:t>
            </a:r>
            <a:r>
              <a:rPr lang="cs-CZ" sz="1000" dirty="0" err="1" smtClean="0">
                <a:latin typeface="+mj-lt"/>
              </a:rPr>
              <a:t>door</a:t>
            </a:r>
            <a:r>
              <a:rPr lang="cs-CZ" sz="1000" dirty="0" smtClean="0">
                <a:latin typeface="+mj-lt"/>
              </a:rPr>
              <a:t> </a:t>
            </a:r>
            <a:r>
              <a:rPr lang="cs-CZ" sz="1000" dirty="0" err="1" smtClean="0">
                <a:latin typeface="+mj-lt"/>
              </a:rPr>
              <a:t>access</a:t>
            </a:r>
            <a:r>
              <a:rPr lang="cs-CZ" sz="1000" dirty="0" smtClean="0">
                <a:latin typeface="+mj-lt"/>
              </a:rPr>
              <a:t> </a:t>
            </a:r>
            <a:r>
              <a:rPr lang="cs-CZ" sz="1000" dirty="0" err="1" smtClean="0">
                <a:latin typeface="+mj-lt"/>
              </a:rPr>
              <a:t>code</a:t>
            </a:r>
            <a:endParaRPr lang="cs-CZ" sz="1000" dirty="0" smtClean="0">
              <a:latin typeface="+mj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sz="1100" dirty="0" smtClean="0">
                <a:latin typeface="+mj-lt"/>
              </a:rPr>
              <a:t>N</a:t>
            </a:r>
            <a:r>
              <a:rPr lang="en-US" sz="1100" dirty="0" err="1" smtClean="0">
                <a:latin typeface="+mj-lt"/>
              </a:rPr>
              <a:t>umerical</a:t>
            </a:r>
            <a:r>
              <a:rPr lang="en-US" sz="1100" dirty="0" smtClean="0">
                <a:latin typeface="+mj-lt"/>
              </a:rPr>
              <a:t> </a:t>
            </a:r>
            <a:r>
              <a:rPr lang="cs-CZ" sz="1100" dirty="0" smtClean="0">
                <a:latin typeface="+mj-lt"/>
              </a:rPr>
              <a:t>dialling/</a:t>
            </a:r>
            <a:r>
              <a:rPr lang="cs-CZ" sz="1100" dirty="0" err="1" smtClean="0">
                <a:latin typeface="+mj-lt"/>
              </a:rPr>
              <a:t>access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code</a:t>
            </a:r>
            <a:r>
              <a:rPr lang="cs-CZ" sz="1100" dirty="0" smtClean="0">
                <a:latin typeface="+mj-lt"/>
              </a:rPr>
              <a:t> </a:t>
            </a:r>
            <a:r>
              <a:rPr lang="en-US" sz="1100" dirty="0" smtClean="0">
                <a:latin typeface="+mj-lt"/>
              </a:rPr>
              <a:t>key</a:t>
            </a:r>
            <a:r>
              <a:rPr lang="cs-CZ" sz="1100" dirty="0" err="1" smtClean="0">
                <a:latin typeface="+mj-lt"/>
              </a:rPr>
              <a:t>pad</a:t>
            </a:r>
            <a:r>
              <a:rPr lang="cs-CZ" sz="1100" dirty="0" smtClean="0">
                <a:latin typeface="+mj-lt"/>
              </a:rPr>
              <a:t>, </a:t>
            </a:r>
            <a:r>
              <a:rPr lang="cs-CZ" sz="1100" dirty="0" err="1" smtClean="0">
                <a:latin typeface="+mj-lt"/>
              </a:rPr>
              <a:t>keypad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does</a:t>
            </a:r>
            <a:r>
              <a:rPr lang="cs-CZ" sz="1100" dirty="0" smtClean="0">
                <a:latin typeface="+mj-lt"/>
              </a:rPr>
              <a:t> not limit </a:t>
            </a:r>
            <a:r>
              <a:rPr lang="cs-CZ" sz="1100" dirty="0" err="1" smtClean="0">
                <a:latin typeface="+mj-lt"/>
              </a:rPr>
              <a:t>number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of</a:t>
            </a:r>
            <a:r>
              <a:rPr lang="cs-CZ" sz="1100" dirty="0" smtClean="0">
                <a:latin typeface="+mj-lt"/>
              </a:rPr>
              <a:t> call </a:t>
            </a:r>
            <a:r>
              <a:rPr lang="cs-CZ" sz="1100" dirty="0" err="1" smtClean="0">
                <a:latin typeface="+mj-lt"/>
              </a:rPr>
              <a:t>buttons</a:t>
            </a:r>
            <a:endParaRPr lang="cs-CZ" sz="1100" dirty="0" smtClean="0">
              <a:latin typeface="+mj-lt"/>
            </a:endParaRP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sz="1100" dirty="0" smtClean="0">
                <a:latin typeface="+mj-lt"/>
              </a:rPr>
              <a:t>Up to 99 </a:t>
            </a:r>
            <a:r>
              <a:rPr lang="cs-CZ" sz="1100" dirty="0" err="1" smtClean="0">
                <a:latin typeface="+mj-lt"/>
              </a:rPr>
              <a:t>users</a:t>
            </a:r>
            <a:r>
              <a:rPr lang="cs-CZ" sz="1100" dirty="0" smtClean="0">
                <a:latin typeface="+mj-lt"/>
              </a:rPr>
              <a:t> via speed-</a:t>
            </a:r>
            <a:r>
              <a:rPr lang="cs-CZ" sz="1100" dirty="0" err="1" smtClean="0">
                <a:latin typeface="+mj-lt"/>
              </a:rPr>
              <a:t>dial</a:t>
            </a:r>
            <a:r>
              <a:rPr lang="cs-CZ" sz="1100" dirty="0" smtClean="0">
                <a:latin typeface="+mj-lt"/>
              </a:rPr>
              <a:t> 2-</a:t>
            </a:r>
            <a:r>
              <a:rPr lang="cs-CZ" sz="1100" dirty="0" err="1" smtClean="0">
                <a:latin typeface="+mj-lt"/>
              </a:rPr>
              <a:t>digit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numbers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stored</a:t>
            </a:r>
            <a:r>
              <a:rPr lang="cs-CZ" sz="1100" dirty="0" smtClean="0">
                <a:latin typeface="+mj-lt"/>
              </a:rPr>
              <a:t> in </a:t>
            </a:r>
            <a:r>
              <a:rPr lang="cs-CZ" sz="1100" dirty="0" err="1" smtClean="0">
                <a:latin typeface="+mj-lt"/>
              </a:rPr>
              <a:t>memory</a:t>
            </a:r>
            <a:endParaRPr lang="cs-CZ" sz="1100" dirty="0" smtClean="0">
              <a:latin typeface="+mj-lt"/>
            </a:endParaRP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sz="1100" dirty="0" smtClean="0">
                <a:latin typeface="+mj-lt"/>
              </a:rPr>
              <a:t>Up to maximum </a:t>
            </a:r>
            <a:r>
              <a:rPr lang="cs-CZ" sz="1100" dirty="0" err="1" smtClean="0">
                <a:latin typeface="+mj-lt"/>
              </a:rPr>
              <a:t>capacity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of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phone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system</a:t>
            </a:r>
            <a:r>
              <a:rPr lang="cs-CZ" sz="1100" dirty="0" smtClean="0">
                <a:latin typeface="+mj-lt"/>
              </a:rPr>
              <a:t> (</a:t>
            </a:r>
            <a:r>
              <a:rPr lang="cs-CZ" sz="1100" dirty="0" err="1" smtClean="0">
                <a:latin typeface="+mj-lt"/>
              </a:rPr>
              <a:t>PBX</a:t>
            </a:r>
            <a:r>
              <a:rPr lang="cs-CZ" sz="1100" dirty="0" smtClean="0">
                <a:latin typeface="+mj-lt"/>
              </a:rPr>
              <a:t>) by dialling </a:t>
            </a:r>
            <a:r>
              <a:rPr lang="cs-CZ" sz="1100" dirty="0" err="1" smtClean="0">
                <a:latin typeface="+mj-lt"/>
              </a:rPr>
              <a:t>extension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numbers</a:t>
            </a:r>
            <a:endParaRPr lang="cs-CZ" sz="1100" dirty="0" smtClean="0">
              <a:latin typeface="+mj-lt"/>
            </a:endParaRP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sz="1100" dirty="0" err="1" smtClean="0">
                <a:latin typeface="+mj-lt"/>
              </a:rPr>
              <a:t>From</a:t>
            </a:r>
            <a:r>
              <a:rPr lang="cs-CZ" sz="1100" dirty="0" smtClean="0">
                <a:latin typeface="+mj-lt"/>
              </a:rPr>
              <a:t> 10 up to 36 </a:t>
            </a:r>
            <a:r>
              <a:rPr lang="cs-CZ" sz="1100" dirty="0" err="1" smtClean="0">
                <a:latin typeface="+mj-lt"/>
              </a:rPr>
              <a:t>access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codes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depending</a:t>
            </a:r>
            <a:r>
              <a:rPr lang="cs-CZ" sz="1100" dirty="0" smtClean="0">
                <a:latin typeface="+mj-lt"/>
              </a:rPr>
              <a:t> on </a:t>
            </a:r>
            <a:r>
              <a:rPr lang="cs-CZ" sz="1100" dirty="0" err="1" smtClean="0">
                <a:latin typeface="+mj-lt"/>
              </a:rPr>
              <a:t>settings</a:t>
            </a:r>
            <a:endParaRPr lang="cs-CZ" sz="1100" dirty="0" smtClean="0">
              <a:latin typeface="+mj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sz="1100" dirty="0" err="1" smtClean="0">
                <a:latin typeface="+mj-lt"/>
              </a:rPr>
              <a:t>Main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modules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with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info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window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or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window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err="1" smtClean="0">
                <a:latin typeface="+mj-lt"/>
              </a:rPr>
              <a:t>with</a:t>
            </a:r>
            <a:r>
              <a:rPr lang="cs-CZ" sz="1100" dirty="0" smtClean="0">
                <a:latin typeface="+mj-lt"/>
              </a:rPr>
              <a:t> status </a:t>
            </a:r>
            <a:r>
              <a:rPr lang="cs-CZ" sz="1100" dirty="0" err="1" smtClean="0">
                <a:latin typeface="+mj-lt"/>
              </a:rPr>
              <a:t>LEDs</a:t>
            </a:r>
            <a:endParaRPr lang="cs-CZ" sz="1100" dirty="0" smtClean="0">
              <a:latin typeface="+mj-lt"/>
            </a:endParaRP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sz="1200" dirty="0" err="1" smtClean="0">
                <a:latin typeface="+mj-lt"/>
              </a:rPr>
              <a:t>Hearing</a:t>
            </a:r>
            <a:r>
              <a:rPr lang="cs-CZ" sz="1200" dirty="0" smtClean="0">
                <a:latin typeface="+mj-lt"/>
              </a:rPr>
              <a:t> </a:t>
            </a:r>
            <a:r>
              <a:rPr lang="cs-CZ" sz="1200" dirty="0" err="1" smtClean="0">
                <a:latin typeface="+mj-lt"/>
              </a:rPr>
              <a:t>impaired</a:t>
            </a:r>
            <a:r>
              <a:rPr lang="cs-CZ" sz="1200" dirty="0" smtClean="0">
                <a:latin typeface="+mj-lt"/>
              </a:rPr>
              <a:t> </a:t>
            </a:r>
            <a:r>
              <a:rPr lang="cs-CZ" sz="1200" dirty="0" err="1" smtClean="0">
                <a:latin typeface="+mj-lt"/>
              </a:rPr>
              <a:t>friendly</a:t>
            </a:r>
            <a:r>
              <a:rPr lang="cs-CZ" sz="1200" dirty="0" smtClean="0">
                <a:latin typeface="+mj-lt"/>
              </a:rPr>
              <a:t> </a:t>
            </a:r>
            <a:r>
              <a:rPr lang="cs-CZ" sz="1200" dirty="0" err="1" smtClean="0">
                <a:latin typeface="+mj-lt"/>
              </a:rPr>
              <a:t>system</a:t>
            </a:r>
            <a:r>
              <a:rPr lang="cs-CZ" sz="1200" dirty="0" smtClean="0">
                <a:latin typeface="+mj-lt"/>
              </a:rPr>
              <a:t> – </a:t>
            </a:r>
            <a:r>
              <a:rPr lang="cs-CZ" sz="1200" dirty="0" err="1" smtClean="0">
                <a:latin typeface="+mj-lt"/>
              </a:rPr>
              <a:t>optional</a:t>
            </a:r>
            <a:r>
              <a:rPr lang="cs-CZ" sz="1200" dirty="0" smtClean="0">
                <a:latin typeface="+mj-lt"/>
              </a:rPr>
              <a:t> audio-</a:t>
            </a:r>
            <a:r>
              <a:rPr lang="cs-CZ" sz="1200" dirty="0" err="1" smtClean="0">
                <a:latin typeface="+mj-lt"/>
              </a:rPr>
              <a:t>induction</a:t>
            </a:r>
            <a:r>
              <a:rPr lang="cs-CZ" sz="1200" dirty="0" smtClean="0">
                <a:latin typeface="+mj-lt"/>
              </a:rPr>
              <a:t> </a:t>
            </a:r>
            <a:r>
              <a:rPr lang="cs-CZ" sz="1200" dirty="0" err="1" smtClean="0">
                <a:latin typeface="+mj-lt"/>
              </a:rPr>
              <a:t>loop</a:t>
            </a:r>
            <a:r>
              <a:rPr lang="cs-CZ" sz="1200" dirty="0" smtClean="0">
                <a:latin typeface="+mj-lt"/>
              </a:rPr>
              <a:t> </a:t>
            </a:r>
            <a:r>
              <a:rPr lang="cs-CZ" sz="1200" dirty="0" err="1" smtClean="0">
                <a:latin typeface="+mj-lt"/>
              </a:rPr>
              <a:t>for</a:t>
            </a:r>
            <a:r>
              <a:rPr lang="cs-CZ" sz="1200" dirty="0" smtClean="0">
                <a:latin typeface="+mj-lt"/>
              </a:rPr>
              <a:t> </a:t>
            </a:r>
            <a:r>
              <a:rPr lang="cs-CZ" sz="1200" dirty="0" err="1" smtClean="0">
                <a:latin typeface="+mj-lt"/>
              </a:rPr>
              <a:t>speaker</a:t>
            </a:r>
            <a:endParaRPr lang="cs-CZ" sz="1200" dirty="0" smtClean="0"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+mj-lt"/>
              </a:rPr>
              <a:t> </a:t>
            </a:r>
            <a:endParaRPr lang="cs-CZ" sz="2000" dirty="0" smtClean="0"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cs-CZ" sz="2000" dirty="0" smtClean="0">
                <a:latin typeface="+mj-lt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cs-CZ" sz="2000" dirty="0">
              <a:latin typeface="+mj-lt"/>
            </a:endParaRPr>
          </a:p>
        </p:txBody>
      </p:sp>
      <p:pic>
        <p:nvPicPr>
          <p:cNvPr id="21" name="Obrázek 20" descr="GBD-0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07" y="3916348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ázek 21" descr="GBD-0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67" y="3929727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 descr="GBD-0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157" y="3922424"/>
            <a:ext cx="957580" cy="98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 descr="GBD5-mo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43" y="3936283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 descr="GBD10-mod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04" y="3936283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ek 25" descr="GBDKey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65" y="3939458"/>
            <a:ext cx="964565" cy="9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ek 26" descr="C:\Users\Černoušek\Desktop\window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843" y="3933181"/>
            <a:ext cx="987425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ek 27" descr="C:\Users\Černoušek\Desktop\blind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210" y="3925301"/>
            <a:ext cx="986155" cy="97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42" y="1267331"/>
            <a:ext cx="511193" cy="511692"/>
          </a:xfrm>
          <a:prstGeom prst="rect">
            <a:avLst/>
          </a:prstGeom>
        </p:spPr>
      </p:pic>
      <p:pic>
        <p:nvPicPr>
          <p:cNvPr id="30" name="obrázek 12" descr="Windows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31429" y="1882436"/>
            <a:ext cx="644817" cy="57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69" y="1279675"/>
            <a:ext cx="1100550" cy="2008848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438" y="1456978"/>
            <a:ext cx="1557261" cy="7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lavicka_prechod"/>
          <p:cNvSpPr>
            <a:spLocks noChangeArrowheads="1"/>
          </p:cNvSpPr>
          <p:nvPr/>
        </p:nvSpPr>
        <p:spPr bwMode="auto">
          <a:xfrm>
            <a:off x="0" y="0"/>
            <a:ext cx="12192000" cy="98072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3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9" y="191084"/>
            <a:ext cx="2180115" cy="6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atic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43576"/>
            <a:ext cx="1219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703389" y="3749646"/>
            <a:ext cx="8507742" cy="130495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1703389" y="1210635"/>
            <a:ext cx="2447926" cy="2146929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3" name="TextBox 3"/>
          <p:cNvSpPr txBox="1"/>
          <p:nvPr/>
        </p:nvSpPr>
        <p:spPr>
          <a:xfrm>
            <a:off x="5807868" y="476250"/>
            <a:ext cx="576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A-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VarioBell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analogue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door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entry</a:t>
            </a:r>
            <a:r>
              <a:rPr lang="cs-CZ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2800" b="1" dirty="0" err="1" smtClean="0">
                <a:solidFill>
                  <a:srgbClr val="333333"/>
                </a:solidFill>
                <a:latin typeface="+mj-lt"/>
              </a:rPr>
              <a:t>phone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4448946" y="1372810"/>
            <a:ext cx="666319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dirty="0" err="1" smtClean="0">
                <a:latin typeface="+mj-lt"/>
              </a:rPr>
              <a:t>Analogue</a:t>
            </a:r>
            <a:r>
              <a:rPr lang="cs-CZ" sz="2000" dirty="0" smtClean="0">
                <a:latin typeface="+mj-lt"/>
              </a:rPr>
              <a:t>, </a:t>
            </a:r>
            <a:r>
              <a:rPr lang="cs-CZ" sz="2000" dirty="0" err="1" smtClean="0">
                <a:latin typeface="+mj-lt"/>
              </a:rPr>
              <a:t>therefore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fully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compatible</a:t>
            </a:r>
            <a:r>
              <a:rPr lang="en-US" sz="2000" dirty="0" smtClean="0">
                <a:latin typeface="+mj-lt"/>
              </a:rPr>
              <a:t> system</a:t>
            </a:r>
            <a:endParaRPr lang="en-US" sz="2000" dirty="0">
              <a:latin typeface="+mj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sz="1400" dirty="0" err="1" smtClean="0">
                <a:latin typeface="+mj-lt"/>
              </a:rPr>
              <a:t>Connection</a:t>
            </a:r>
            <a:r>
              <a:rPr lang="cs-CZ" sz="1400" dirty="0" smtClean="0">
                <a:latin typeface="+mj-lt"/>
              </a:rPr>
              <a:t> via </a:t>
            </a:r>
            <a:r>
              <a:rPr lang="cs-CZ" sz="1400" dirty="0" err="1" smtClean="0">
                <a:latin typeface="+mj-lt"/>
              </a:rPr>
              <a:t>analogue</a:t>
            </a:r>
            <a:r>
              <a:rPr lang="cs-CZ" sz="1400" dirty="0" smtClean="0">
                <a:latin typeface="+mj-lt"/>
              </a:rPr>
              <a:t> line, </a:t>
            </a:r>
            <a:r>
              <a:rPr lang="cs-CZ" sz="1400" dirty="0" err="1" smtClean="0">
                <a:latin typeface="+mj-lt"/>
              </a:rPr>
              <a:t>PSTN</a:t>
            </a:r>
            <a:r>
              <a:rPr lang="cs-CZ" sz="1400" dirty="0" smtClean="0">
                <a:latin typeface="+mj-lt"/>
              </a:rPr>
              <a:t>, </a:t>
            </a:r>
            <a:r>
              <a:rPr lang="cs-CZ" sz="1400" dirty="0" err="1" smtClean="0">
                <a:latin typeface="+mj-lt"/>
              </a:rPr>
              <a:t>land</a:t>
            </a:r>
            <a:r>
              <a:rPr lang="cs-CZ" sz="1400" dirty="0" smtClean="0">
                <a:latin typeface="+mj-lt"/>
              </a:rPr>
              <a:t> line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sz="1400" dirty="0" err="1" smtClean="0">
                <a:latin typeface="+mj-lt"/>
              </a:rPr>
              <a:t>Powered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from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analogue</a:t>
            </a:r>
            <a:r>
              <a:rPr lang="cs-CZ" sz="1400" dirty="0" smtClean="0">
                <a:latin typeface="+mj-lt"/>
              </a:rPr>
              <a:t> line </a:t>
            </a:r>
            <a:r>
              <a:rPr lang="cs-CZ" sz="1400" dirty="0" err="1" smtClean="0">
                <a:latin typeface="+mj-lt"/>
              </a:rPr>
              <a:t>only</a:t>
            </a:r>
            <a:endParaRPr lang="en-US" sz="1400" dirty="0">
              <a:latin typeface="+mj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sz="1400" dirty="0" err="1" smtClean="0">
                <a:latin typeface="+mj-lt"/>
              </a:rPr>
              <a:t>Compatible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with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any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telephone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system</a:t>
            </a:r>
            <a:r>
              <a:rPr lang="cs-CZ" sz="1400" dirty="0" smtClean="0">
                <a:latin typeface="+mj-lt"/>
              </a:rPr>
              <a:t> (</a:t>
            </a:r>
            <a:r>
              <a:rPr lang="cs-CZ" sz="1400" dirty="0" err="1" smtClean="0">
                <a:latin typeface="+mj-lt"/>
              </a:rPr>
              <a:t>PBX</a:t>
            </a:r>
            <a:r>
              <a:rPr lang="cs-CZ" sz="1400" dirty="0" smtClean="0">
                <a:latin typeface="+mj-lt"/>
              </a:rPr>
              <a:t>) </a:t>
            </a:r>
            <a:r>
              <a:rPr lang="cs-CZ" sz="1400" dirty="0" err="1" smtClean="0">
                <a:latin typeface="+mj-lt"/>
              </a:rPr>
              <a:t>with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analogue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ports</a:t>
            </a:r>
            <a:endParaRPr lang="cs-CZ" sz="1400" dirty="0" smtClean="0">
              <a:latin typeface="+mj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sz="1400" dirty="0" err="1" smtClean="0">
                <a:latin typeface="+mj-lt"/>
              </a:rPr>
              <a:t>Easy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remote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programming</a:t>
            </a:r>
            <a:r>
              <a:rPr lang="cs-CZ" sz="1400" dirty="0" smtClean="0">
                <a:latin typeface="+mj-lt"/>
              </a:rPr>
              <a:t> via </a:t>
            </a:r>
            <a:r>
              <a:rPr lang="cs-CZ" sz="1400" dirty="0" err="1" smtClean="0">
                <a:latin typeface="+mj-lt"/>
              </a:rPr>
              <a:t>DTMF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or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locally</a:t>
            </a:r>
            <a:r>
              <a:rPr lang="cs-CZ" sz="1400" dirty="0" smtClean="0">
                <a:latin typeface="+mj-lt"/>
              </a:rPr>
              <a:t> via PC </a:t>
            </a:r>
            <a:r>
              <a:rPr lang="cs-CZ" sz="1400" dirty="0" err="1" smtClean="0">
                <a:latin typeface="+mj-lt"/>
              </a:rPr>
              <a:t>or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DTMF</a:t>
            </a:r>
            <a:endParaRPr lang="cs-CZ" sz="1400" dirty="0" smtClean="0">
              <a:latin typeface="+mj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sz="1400" dirty="0" smtClean="0">
                <a:latin typeface="+mj-lt"/>
              </a:rPr>
              <a:t>Universal call </a:t>
            </a:r>
            <a:r>
              <a:rPr lang="cs-CZ" sz="1400" dirty="0" err="1" smtClean="0">
                <a:latin typeface="+mj-lt"/>
              </a:rPr>
              <a:t>button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smtClean="0">
                <a:latin typeface="+mj-lt"/>
              </a:rPr>
              <a:t>and </a:t>
            </a:r>
            <a:r>
              <a:rPr lang="cs-CZ" sz="1400" dirty="0" err="1" smtClean="0">
                <a:latin typeface="+mj-lt"/>
              </a:rPr>
              <a:t>keypad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modules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for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analogue</a:t>
            </a:r>
            <a:r>
              <a:rPr lang="cs-CZ" sz="1400" dirty="0" smtClean="0">
                <a:latin typeface="+mj-lt"/>
              </a:rPr>
              <a:t>, GSM and </a:t>
            </a:r>
            <a:r>
              <a:rPr lang="cs-CZ" sz="1400" dirty="0" err="1" smtClean="0">
                <a:latin typeface="+mj-lt"/>
              </a:rPr>
              <a:t>SIP</a:t>
            </a:r>
            <a:r>
              <a:rPr lang="cs-CZ" sz="1400" dirty="0" smtClean="0">
                <a:latin typeface="+mj-lt"/>
              </a:rPr>
              <a:t> VoIP </a:t>
            </a:r>
            <a:r>
              <a:rPr lang="cs-CZ" sz="1400" dirty="0" err="1" smtClean="0">
                <a:latin typeface="+mj-lt"/>
              </a:rPr>
              <a:t>VarioBell</a:t>
            </a:r>
            <a:r>
              <a:rPr lang="cs-CZ" sz="1400" dirty="0" smtClean="0">
                <a:latin typeface="+mj-lt"/>
              </a:rPr>
              <a:t> doorphones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cs-CZ" dirty="0" smtClean="0"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+mj-lt"/>
              </a:rPr>
              <a:t> </a:t>
            </a:r>
            <a:endParaRPr lang="cs-CZ" sz="2000" dirty="0" smtClean="0"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cs-CZ" sz="2000" dirty="0" smtClean="0">
                <a:latin typeface="+mj-lt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cs-CZ" sz="2000" dirty="0">
              <a:latin typeface="+mj-lt"/>
            </a:endParaRPr>
          </a:p>
        </p:txBody>
      </p:sp>
      <p:pic>
        <p:nvPicPr>
          <p:cNvPr id="21" name="Obrázek 20" descr="GBD-0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07" y="3916348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ázek 21" descr="GBD-0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67" y="3929727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 descr="GBD-0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157" y="3922424"/>
            <a:ext cx="957580" cy="98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 descr="GBD5-mo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43" y="3936283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 descr="GBD10-mod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04" y="3936283"/>
            <a:ext cx="96075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ek 25" descr="GBDKey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65" y="3939458"/>
            <a:ext cx="964565" cy="9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ek 26" descr="C:\Users\Černoušek\Desktop\window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843" y="3933181"/>
            <a:ext cx="987425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ek 27" descr="C:\Users\Černoušek\Desktop\blind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210" y="3925301"/>
            <a:ext cx="986155" cy="97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42" y="1267331"/>
            <a:ext cx="511193" cy="511692"/>
          </a:xfrm>
          <a:prstGeom prst="rect">
            <a:avLst/>
          </a:prstGeom>
        </p:spPr>
      </p:pic>
      <p:pic>
        <p:nvPicPr>
          <p:cNvPr id="30" name="obrázek 12" descr="Windows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31429" y="1882436"/>
            <a:ext cx="644817" cy="57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udv-usb-kabe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408" y="3947755"/>
            <a:ext cx="147161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ný bublinový popisek 1"/>
          <p:cNvSpPr/>
          <p:nvPr/>
        </p:nvSpPr>
        <p:spPr>
          <a:xfrm>
            <a:off x="10869798" y="3258880"/>
            <a:ext cx="1222561" cy="79267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PC USB</a:t>
            </a:r>
          </a:p>
          <a:p>
            <a:pPr algn="ctr"/>
            <a:r>
              <a:rPr lang="cs-CZ" dirty="0" err="1" smtClean="0"/>
              <a:t>cable</a:t>
            </a:r>
            <a:endParaRPr lang="cs-CZ" dirty="0"/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69" y="1279675"/>
            <a:ext cx="1100550" cy="2008848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438" y="1456978"/>
            <a:ext cx="1557261" cy="7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3817</Words>
  <Application>Microsoft Office PowerPoint</Application>
  <PresentationFormat>Širokoúhlá obrazovka</PresentationFormat>
  <Paragraphs>564</Paragraphs>
  <Slides>47</Slides>
  <Notes>14</Notes>
  <HiddenSlides>0</HiddenSlides>
  <MMClips>10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Černoušek</dc:creator>
  <cp:lastModifiedBy>Petr Černoušek</cp:lastModifiedBy>
  <cp:revision>134</cp:revision>
  <dcterms:created xsi:type="dcterms:W3CDTF">2015-10-02T17:29:32Z</dcterms:created>
  <dcterms:modified xsi:type="dcterms:W3CDTF">2015-11-23T16:43:28Z</dcterms:modified>
</cp:coreProperties>
</file>